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63"/>
  </p:notesMasterIdLst>
  <p:sldIdLst>
    <p:sldId id="256" r:id="rId2"/>
    <p:sldId id="274" r:id="rId3"/>
    <p:sldId id="275" r:id="rId4"/>
    <p:sldId id="276" r:id="rId5"/>
    <p:sldId id="277" r:id="rId6"/>
    <p:sldId id="273" r:id="rId7"/>
    <p:sldId id="292" r:id="rId8"/>
    <p:sldId id="260" r:id="rId9"/>
    <p:sldId id="282" r:id="rId10"/>
    <p:sldId id="281" r:id="rId11"/>
    <p:sldId id="280" r:id="rId12"/>
    <p:sldId id="257" r:id="rId13"/>
    <p:sldId id="284" r:id="rId14"/>
    <p:sldId id="283" r:id="rId15"/>
    <p:sldId id="285" r:id="rId16"/>
    <p:sldId id="286" r:id="rId17"/>
    <p:sldId id="279" r:id="rId18"/>
    <p:sldId id="288" r:id="rId19"/>
    <p:sldId id="289" r:id="rId20"/>
    <p:sldId id="290" r:id="rId21"/>
    <p:sldId id="291" r:id="rId22"/>
    <p:sldId id="293" r:id="rId23"/>
    <p:sldId id="294" r:id="rId24"/>
    <p:sldId id="296" r:id="rId25"/>
    <p:sldId id="297" r:id="rId26"/>
    <p:sldId id="298" r:id="rId27"/>
    <p:sldId id="299" r:id="rId28"/>
    <p:sldId id="302" r:id="rId29"/>
    <p:sldId id="305" r:id="rId30"/>
    <p:sldId id="307" r:id="rId31"/>
    <p:sldId id="303" r:id="rId32"/>
    <p:sldId id="308" r:id="rId33"/>
    <p:sldId id="309" r:id="rId34"/>
    <p:sldId id="258" r:id="rId35"/>
    <p:sldId id="278" r:id="rId36"/>
    <p:sldId id="310" r:id="rId37"/>
    <p:sldId id="311" r:id="rId38"/>
    <p:sldId id="312" r:id="rId39"/>
    <p:sldId id="313" r:id="rId40"/>
    <p:sldId id="259" r:id="rId41"/>
    <p:sldId id="314" r:id="rId42"/>
    <p:sldId id="315" r:id="rId43"/>
    <p:sldId id="261" r:id="rId44"/>
    <p:sldId id="263" r:id="rId45"/>
    <p:sldId id="264" r:id="rId46"/>
    <p:sldId id="287" r:id="rId47"/>
    <p:sldId id="318" r:id="rId48"/>
    <p:sldId id="319" r:id="rId49"/>
    <p:sldId id="320" r:id="rId50"/>
    <p:sldId id="321" r:id="rId51"/>
    <p:sldId id="306" r:id="rId52"/>
    <p:sldId id="269" r:id="rId53"/>
    <p:sldId id="322" r:id="rId54"/>
    <p:sldId id="301" r:id="rId55"/>
    <p:sldId id="316" r:id="rId56"/>
    <p:sldId id="317" r:id="rId57"/>
    <p:sldId id="324" r:id="rId58"/>
    <p:sldId id="325" r:id="rId59"/>
    <p:sldId id="326" r:id="rId60"/>
    <p:sldId id="327" r:id="rId61"/>
    <p:sldId id="29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DD6"/>
    <a:srgbClr val="419CFF"/>
    <a:srgbClr val="55BEF0"/>
    <a:srgbClr val="3D5528"/>
    <a:srgbClr val="375D09"/>
    <a:srgbClr val="78ADFF"/>
    <a:srgbClr val="0A84FF"/>
    <a:srgbClr val="4180FF"/>
    <a:srgbClr val="A8D7FF"/>
    <a:srgbClr val="797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/>
    <p:restoredTop sz="95321"/>
  </p:normalViewPr>
  <p:slideViewPr>
    <p:cSldViewPr snapToGrid="0">
      <p:cViewPr varScale="1">
        <p:scale>
          <a:sx n="99" d="100"/>
          <a:sy n="99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96AD9-4E52-A24C-BAEF-FFF14A2A792C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58F65-A69E-B049-B3A8-64DBC6925F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3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My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 is solving MWP</a:t>
            </a:r>
          </a:p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 an MWP, the model should…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07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16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8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85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39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6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75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352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322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405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928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 on</a:t>
            </a:r>
          </a:p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as…: so many company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625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5612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87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698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123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71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5825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2278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771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495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695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49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application: use math reasoner to help this area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500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581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018C7-C9F2-3A49-A242-20D4B0DDCC10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62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Trans: when we work on math, these techniques and idea can…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So our goal is…,and the tech or model can help in this three aspects.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08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data 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is: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73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data 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is: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9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data 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is: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33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Result:…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53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58F65-A69E-B049-B3A8-64DBC6925F0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8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2CE9-2717-2D71-23C6-EC45A5B0C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F25374-C6F6-D78D-726D-7529BC143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FD33F-7A85-A09B-4AF9-6089E689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19E5B-2DD7-2D54-55D4-5FC18FDF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BC09-30AA-3DFB-23B8-357D6DBC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38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02C3F-BAEC-43E5-7808-EFA52D16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1926E3-9730-18D0-7598-2DDA08C51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BEA49-3DC5-BBD7-2EB7-6EEED81A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D2C67C-FF6B-BC11-5DFF-2B81881E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C05E8-3860-6C0F-408E-576C4BF3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219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EA081D-543B-DACA-9625-3C980D738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442DF-5AD5-5A97-5D54-883EDB85A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17DD5-2725-D074-461D-4BC39CD2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F47D3D-9AA2-BDF3-6D9D-A9A8C02A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EF181-B960-D2AB-A37E-D98BAF9A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99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F6A10-D583-DB75-D19C-33E4C378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F8074-5402-5F70-9EEF-BC947269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D32BC-D8EF-D236-8CDE-40EDD1B4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87EF0-4FF2-2C03-807F-C3F3648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5088E-EB53-3CA6-6AC0-92B8130F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28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BBC6C-7ED3-4F53-34E9-B0F36EF7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24C283-9762-3175-244D-34C401D2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B845B-8F5B-F913-8E2F-AB06FDF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F0BB9-096B-9A05-FF9D-1DDFCB62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2F840-229B-2DED-4165-A54D2C55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53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CDB3C-8846-BD27-7B3A-B4FCF65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1277B-BD74-EC56-0F56-9DD3A7112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84965F-E437-B299-F907-2A2CE153D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799C4-0D88-6F1F-EAB4-C26D18AC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165AE2-E353-423E-8EF1-AC50DA4B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CCB86E-3A1C-B0AB-A2F6-84477F4F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0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D81C8-C730-6D7A-4337-DFF73B33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85DA09-0E76-DF5A-B16E-4629ECB80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83B9CD-9C7F-7B8E-5917-15BC0DF9D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605680-AD78-E906-3181-3D04569A6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AAF5E8-A820-D233-FDF3-45C3A9314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541503-1761-E0FF-C0C7-65075ACD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E7193E-ACE6-C445-37FC-2632BBAA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0EF8AF-0E7A-F28E-DDF1-37DFC955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19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8A599-B8C4-3CDA-BD7A-515C1002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8F39A-F107-6C71-C015-606F290E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695D82-EAF8-860B-E85C-15D55F7D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078B11-8F8A-CDBD-68BA-88699151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052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81B39D-5B7F-F606-AA65-7639D824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7BD1F4-83A7-DE47-0622-978D1722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D9A566-4B70-4A3D-CFE6-AECC3A52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616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757C1-2CCB-F3C0-E26C-742AB59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155E98-FF2C-7B29-89D6-BDA2EB7EF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2EA10D-FAB8-CAB8-6783-7B01590E1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57950A-E281-971A-86B8-23DF62A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CB7F57-B277-351A-4B89-7A449832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E2CC6B-711E-0169-3004-BC5B97D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81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C8487-DA85-CEE8-8E0A-7D5620658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C1A1AD-A4EF-B0F9-F24F-9A2327684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4C367F-6AAF-C04C-9551-39D7CFCB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EEA87-8781-5857-A162-C52CA9C10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0C5C13-0675-8A0B-615D-4BCCFD1E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80B02E-4202-0DD5-9473-A9F7854D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0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E2C3D-E941-96B9-6604-A87CE92C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198D56-67B0-D455-C60A-13220481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3AF3A-7EC5-CD1B-8BCA-46DA69406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EDDA-0B46-8546-BE70-0E72B69F811E}" type="datetimeFigureOut">
              <a:rPr kumimoji="1" lang="zh-CN" altLang="en-US" smtClean="0"/>
              <a:t>2025/6/12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4C217-772C-B773-B9BF-7F2C44C69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F9C9B-1BD3-DA0A-5974-3F4CA90EB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D3845-DAE4-F34B-941F-B9A2F6BC90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5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www.flaticon.com/free-icon/table_930234" TargetMode="Externa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8C7CBA9-569F-1DC8-DD3F-EFCBB87E96AE}"/>
              </a:ext>
            </a:extLst>
          </p:cNvPr>
          <p:cNvSpPr/>
          <p:nvPr/>
        </p:nvSpPr>
        <p:spPr>
          <a:xfrm>
            <a:off x="99391" y="1524000"/>
            <a:ext cx="11993217" cy="3485322"/>
          </a:xfrm>
          <a:prstGeom prst="roundRect">
            <a:avLst>
              <a:gd name="adj" fmla="val 5516"/>
            </a:avLst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02C820-3447-08AB-55FC-06FC8C377503}"/>
              </a:ext>
            </a:extLst>
          </p:cNvPr>
          <p:cNvSpPr txBox="1"/>
          <p:nvPr/>
        </p:nvSpPr>
        <p:spPr>
          <a:xfrm>
            <a:off x="280701" y="1905153"/>
            <a:ext cx="1163059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3200" b="1" dirty="0">
                <a:latin typeface="Apple Braille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The Journey of Advancing Mathematical Reasoning</a:t>
            </a:r>
          </a:p>
          <a:p>
            <a:pPr algn="ctr"/>
            <a:endParaRPr lang="en" altLang="zh-CN" sz="2000" dirty="0">
              <a:latin typeface="Lucida Sans" panose="020B0602030504020204" pitchFamily="34" charset="0"/>
              <a:cs typeface="Al Nile" pitchFamily="2" charset="-78"/>
            </a:endParaRPr>
          </a:p>
          <a:p>
            <a:pPr algn="ctr"/>
            <a:endParaRPr lang="en" altLang="zh-CN" sz="2000" dirty="0">
              <a:latin typeface="Lucida Sans" panose="020B0602030504020204" pitchFamily="34" charset="0"/>
              <a:cs typeface="Al Nile" pitchFamily="2" charset="-78"/>
            </a:endParaRPr>
          </a:p>
          <a:p>
            <a:pPr algn="ctr"/>
            <a:r>
              <a:rPr lang="en" altLang="zh-CN" sz="2400" b="1" dirty="0" err="1">
                <a:latin typeface="Apple Braille" pitchFamily="2" charset="0"/>
                <a:cs typeface="Al Nile" pitchFamily="2" charset="-78"/>
              </a:rPr>
              <a:t>Zihao</a:t>
            </a:r>
            <a:r>
              <a:rPr lang="zh-CN" altLang="en-US" sz="2400" b="1" dirty="0">
                <a:latin typeface="Apple Braille" pitchFamily="2" charset="0"/>
                <a:cs typeface="Al Nile" pitchFamily="2" charset="-78"/>
              </a:rPr>
              <a:t> </a:t>
            </a:r>
            <a:r>
              <a:rPr lang="en-US" altLang="zh-CN" sz="2400" b="1" dirty="0">
                <a:latin typeface="Apple Braille" pitchFamily="2" charset="0"/>
                <a:cs typeface="Al Nile" pitchFamily="2" charset="-78"/>
              </a:rPr>
              <a:t>Zhou</a:t>
            </a:r>
          </a:p>
          <a:p>
            <a:pPr algn="ctr"/>
            <a:r>
              <a:rPr lang="en-US" altLang="zh-CN" dirty="0" err="1">
                <a:latin typeface="Apple Braille" pitchFamily="2" charset="0"/>
                <a:cs typeface="Arial" panose="020B0604020202020204" pitchFamily="34" charset="0"/>
              </a:rPr>
              <a:t>UoL</a:t>
            </a:r>
            <a:r>
              <a:rPr lang="zh-CN" altLang="en-US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pple Braille" pitchFamily="2" charset="0"/>
                <a:cs typeface="Arial" panose="020B0604020202020204" pitchFamily="34" charset="0"/>
              </a:rPr>
              <a:t>&amp;</a:t>
            </a:r>
            <a:r>
              <a:rPr lang="zh-CN" altLang="en-US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pple Braille" pitchFamily="2" charset="0"/>
                <a:cs typeface="Arial" panose="020B0604020202020204" pitchFamily="34" charset="0"/>
              </a:rPr>
              <a:t>XJTLU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F6A1FA1-7E9A-165A-9743-9A14320FC5F6}"/>
              </a:ext>
            </a:extLst>
          </p:cNvPr>
          <p:cNvSpPr/>
          <p:nvPr/>
        </p:nvSpPr>
        <p:spPr>
          <a:xfrm>
            <a:off x="2703441" y="4009214"/>
            <a:ext cx="3392557" cy="365018"/>
          </a:xfrm>
          <a:prstGeom prst="roundRect">
            <a:avLst>
              <a:gd name="adj" fmla="val 22259"/>
            </a:avLst>
          </a:prstGeom>
          <a:solidFill>
            <a:schemeClr val="bg2">
              <a:lumMod val="9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  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zihao.zhou@liverpool.ac.uk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D170550-70E2-F19D-1C94-F5E77DF6CFB1}"/>
              </a:ext>
            </a:extLst>
          </p:cNvPr>
          <p:cNvSpPr/>
          <p:nvPr/>
        </p:nvSpPr>
        <p:spPr>
          <a:xfrm>
            <a:off x="6231831" y="4009214"/>
            <a:ext cx="3601281" cy="365018"/>
          </a:xfrm>
          <a:prstGeom prst="roundRect">
            <a:avLst>
              <a:gd name="adj" fmla="val 22259"/>
            </a:avLst>
          </a:prstGeom>
          <a:solidFill>
            <a:schemeClr val="bg2">
              <a:lumMod val="9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https://zhouzihao501.github.io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pic>
        <p:nvPicPr>
          <p:cNvPr id="17" name="图形 16" descr="信封 纯色填充">
            <a:extLst>
              <a:ext uri="{FF2B5EF4-FFF2-40B4-BE49-F238E27FC236}">
                <a16:creationId xmlns:a16="http://schemas.microsoft.com/office/drawing/2014/main" id="{4073561F-41D5-30C4-673F-04863940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6207" y="3983001"/>
            <a:ext cx="417443" cy="417443"/>
          </a:xfrm>
          <a:prstGeom prst="rect">
            <a:avLst/>
          </a:prstGeom>
        </p:spPr>
      </p:pic>
      <p:pic>
        <p:nvPicPr>
          <p:cNvPr id="19" name="图形 18" descr="主页 纯色填充">
            <a:extLst>
              <a:ext uri="{FF2B5EF4-FFF2-40B4-BE49-F238E27FC236}">
                <a16:creationId xmlns:a16="http://schemas.microsoft.com/office/drawing/2014/main" id="{6F93E066-CE7C-9351-6F5C-1BCDC383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4501" y="4009214"/>
            <a:ext cx="365018" cy="3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8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5C355F0-D189-3954-23CD-70483CD40491}"/>
              </a:ext>
            </a:extLst>
          </p:cNvPr>
          <p:cNvSpPr txBox="1"/>
          <p:nvPr/>
        </p:nvSpPr>
        <p:spPr>
          <a:xfrm>
            <a:off x="242222" y="320457"/>
            <a:ext cx="117075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The high-quality math reasoning is scarce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and is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the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key for reasoning task.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Math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reasoning problem data is hard to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annotate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by humans.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Synthetic Data</a:t>
            </a: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43E17E5E-A3A8-6B88-A12D-22DDFDCEBFD7}"/>
              </a:ext>
            </a:extLst>
          </p:cNvPr>
          <p:cNvSpPr/>
          <p:nvPr/>
        </p:nvSpPr>
        <p:spPr>
          <a:xfrm rot="5400000">
            <a:off x="5939581" y="166664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1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5C355F0-D189-3954-23CD-70483CD40491}"/>
              </a:ext>
            </a:extLst>
          </p:cNvPr>
          <p:cNvSpPr txBox="1"/>
          <p:nvPr/>
        </p:nvSpPr>
        <p:spPr>
          <a:xfrm>
            <a:off x="242222" y="320457"/>
            <a:ext cx="117075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The high-quality math reasoning is scarce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and is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the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key for reasoning task.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Math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reasoning problem data is hard to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annotate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by humans.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Synthetic Data</a:t>
            </a: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 algn="ctr"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💡But Synthesizing math reasoning problems which </a:t>
            </a:r>
            <a:r>
              <a:rPr kumimoji="1" lang="en-US" altLang="zh-CN" sz="2400" dirty="0">
                <a:latin typeface="Apple Braille" pitchFamily="2" charset="0"/>
                <a:ea typeface="等线" panose="02010600030101010101" pitchFamily="2" charset="-122"/>
              </a:rPr>
              <a:t>are rich in logic is difficult !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43E17E5E-A3A8-6B88-A12D-22DDFDCEBFD7}"/>
              </a:ext>
            </a:extLst>
          </p:cNvPr>
          <p:cNvSpPr/>
          <p:nvPr/>
        </p:nvSpPr>
        <p:spPr>
          <a:xfrm rot="5400000">
            <a:off x="5939581" y="166664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0B6466-9069-D3AF-A639-95B93899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974" y="3750429"/>
            <a:ext cx="4430048" cy="28234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3FF078-FA06-E8B8-B088-82E3451EBA04}"/>
              </a:ext>
            </a:extLst>
          </p:cNvPr>
          <p:cNvSpPr txBox="1"/>
          <p:nvPr/>
        </p:nvSpPr>
        <p:spPr>
          <a:xfrm>
            <a:off x="6059150" y="6518343"/>
            <a:ext cx="2251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i="1" dirty="0">
                <a:latin typeface="Apple Braille" pitchFamily="2" charset="0"/>
              </a:rPr>
              <a:t>(Vivek </a:t>
            </a:r>
            <a:r>
              <a:rPr lang="en" altLang="zh-CN" sz="1400" i="1" dirty="0" err="1">
                <a:latin typeface="Apple Braille" pitchFamily="2" charset="0"/>
              </a:rPr>
              <a:t>et.al</a:t>
            </a:r>
            <a:r>
              <a:rPr lang="en" altLang="zh-CN" sz="1400" i="1" dirty="0">
                <a:latin typeface="Apple Braille" pitchFamily="2" charset="0"/>
              </a:rPr>
              <a:t>, NAACL 2022)</a:t>
            </a:r>
            <a:endParaRPr lang="zh-CN" altLang="en-US" sz="1400" i="1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0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469CF8-2CD5-AFF4-40AB-8715169B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31" y="1646645"/>
            <a:ext cx="9753338" cy="21807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3DF97A-E504-86D5-83AC-58CE3793B73F}"/>
              </a:ext>
            </a:extLst>
          </p:cNvPr>
          <p:cNvSpPr txBox="1"/>
          <p:nvPr/>
        </p:nvSpPr>
        <p:spPr>
          <a:xfrm>
            <a:off x="9809499" y="6347531"/>
            <a:ext cx="2566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i="1" dirty="0">
                <a:latin typeface="Apple Braille" pitchFamily="2" charset="0"/>
              </a:rPr>
              <a:t>(ACL 202</a:t>
            </a:r>
            <a:r>
              <a:rPr lang="en-US" altLang="zh-CN" sz="2000" i="1" dirty="0">
                <a:latin typeface="Apple Braille" pitchFamily="2" charset="0"/>
              </a:rPr>
              <a:t>3</a:t>
            </a:r>
            <a:r>
              <a:rPr lang="zh-CN" altLang="en-US" sz="2000" i="1" dirty="0">
                <a:latin typeface="Apple Braille" pitchFamily="2" charset="0"/>
              </a:rPr>
              <a:t> </a:t>
            </a:r>
            <a:r>
              <a:rPr lang="en-US" altLang="zh-CN" sz="2000" i="1" dirty="0">
                <a:latin typeface="Apple Braille" pitchFamily="2" charset="0"/>
              </a:rPr>
              <a:t>Findings</a:t>
            </a:r>
            <a:r>
              <a:rPr lang="en" altLang="zh-CN" sz="2000" i="1" dirty="0">
                <a:latin typeface="Apple Braille" pitchFamily="2" charset="0"/>
              </a:rPr>
              <a:t>)</a:t>
            </a:r>
            <a:endParaRPr lang="zh-CN" altLang="en-US" sz="2000" i="1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9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7EB0F2-C667-1C5E-238F-15B026DA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8" y="2000944"/>
            <a:ext cx="5391974" cy="292838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421B816-EA5D-DF6B-C902-07B490138EF0}"/>
              </a:ext>
            </a:extLst>
          </p:cNvPr>
          <p:cNvCxnSpPr>
            <a:cxnSpLocks/>
          </p:cNvCxnSpPr>
          <p:nvPr/>
        </p:nvCxnSpPr>
        <p:spPr>
          <a:xfrm flipH="1">
            <a:off x="5551562" y="3110605"/>
            <a:ext cx="174484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49B358D-8E15-01AE-8028-CE7963127832}"/>
              </a:ext>
            </a:extLst>
          </p:cNvPr>
          <p:cNvSpPr txBox="1"/>
          <p:nvPr/>
        </p:nvSpPr>
        <p:spPr>
          <a:xfrm>
            <a:off x="7333280" y="2832252"/>
            <a:ext cx="38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accent6"/>
                </a:solidFill>
                <a:latin typeface="Apple Braille" pitchFamily="2" charset="0"/>
                <a:ea typeface="等线" panose="02010600030101010101" pitchFamily="2" charset="-122"/>
              </a:rPr>
              <a:t>Similar data in training set</a:t>
            </a:r>
            <a:endParaRPr kumimoji="1" lang="zh-CN" altLang="en-US" sz="2400" dirty="0">
              <a:solidFill>
                <a:schemeClr val="accent6"/>
              </a:solidFill>
              <a:latin typeface="Apple Braille" pitchFamily="2" charset="0"/>
              <a:ea typeface="等线" panose="02010600030101010101" pitchFamily="2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9625AF0-9138-11DB-060B-343823C0E9D2}"/>
              </a:ext>
            </a:extLst>
          </p:cNvPr>
          <p:cNvCxnSpPr>
            <a:cxnSpLocks/>
          </p:cNvCxnSpPr>
          <p:nvPr/>
        </p:nvCxnSpPr>
        <p:spPr>
          <a:xfrm flipH="1" flipV="1">
            <a:off x="5639245" y="3794578"/>
            <a:ext cx="1657166" cy="2429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8740100-FCAB-6676-B193-F904A008CD8B}"/>
              </a:ext>
            </a:extLst>
          </p:cNvPr>
          <p:cNvCxnSpPr>
            <a:cxnSpLocks/>
          </p:cNvCxnSpPr>
          <p:nvPr/>
        </p:nvCxnSpPr>
        <p:spPr>
          <a:xfrm flipH="1">
            <a:off x="5639245" y="4101423"/>
            <a:ext cx="1657166" cy="38499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4E8CBBA-54C5-7687-6109-32E889D19870}"/>
              </a:ext>
            </a:extLst>
          </p:cNvPr>
          <p:cNvSpPr txBox="1"/>
          <p:nvPr/>
        </p:nvSpPr>
        <p:spPr>
          <a:xfrm>
            <a:off x="7296411" y="3841780"/>
            <a:ext cx="384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pple Braille" pitchFamily="2" charset="0"/>
                <a:ea typeface="等线" panose="02010600030101010101" pitchFamily="2" charset="-122"/>
              </a:rPr>
              <a:t>Unseen data in training set</a:t>
            </a:r>
            <a:endParaRPr kumimoji="1" lang="zh-CN" altLang="en-US" sz="2400" dirty="0">
              <a:solidFill>
                <a:srgbClr val="C00000"/>
              </a:solidFill>
              <a:latin typeface="Apple Braille" pitchFamily="2" charset="0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2E91CB-6599-5507-6062-562758C63DC6}"/>
              </a:ext>
            </a:extLst>
          </p:cNvPr>
          <p:cNvSpPr txBox="1"/>
          <p:nvPr/>
        </p:nvSpPr>
        <p:spPr>
          <a:xfrm>
            <a:off x="6919159" y="1616291"/>
            <a:ext cx="4601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>
                <a:effectLst/>
                <a:latin typeface="Apple Braille" pitchFamily="2" charset="0"/>
              </a:rPr>
              <a:t>MWP solvers are trained simply based </a:t>
            </a:r>
          </a:p>
          <a:p>
            <a:r>
              <a:rPr lang="en" altLang="zh-CN" sz="2000" dirty="0">
                <a:effectLst/>
                <a:latin typeface="Apple Braille" pitchFamily="2" charset="0"/>
              </a:rPr>
              <a:t>on single question with each problem. </a:t>
            </a:r>
            <a:endParaRPr lang="en" altLang="zh-CN" sz="2000" dirty="0">
              <a:latin typeface="Apple Braille" pitchFamily="2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8C278D-B784-6AE6-84A7-43F640967D76}"/>
              </a:ext>
            </a:extLst>
          </p:cNvPr>
          <p:cNvSpPr/>
          <p:nvPr/>
        </p:nvSpPr>
        <p:spPr>
          <a:xfrm>
            <a:off x="7148946" y="2507673"/>
            <a:ext cx="4158254" cy="2202872"/>
          </a:xfrm>
          <a:prstGeom prst="roundRect">
            <a:avLst>
              <a:gd name="adj" fmla="val 2066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05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A052DC-FD01-984E-5BA8-AB63DBAC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" r="1534" b="1682"/>
          <a:stretch/>
        </p:blipFill>
        <p:spPr>
          <a:xfrm>
            <a:off x="2618920" y="2632104"/>
            <a:ext cx="8201026" cy="2625696"/>
          </a:xfrm>
          <a:custGeom>
            <a:avLst/>
            <a:gdLst>
              <a:gd name="connsiteX0" fmla="*/ 0 w 8201026"/>
              <a:gd name="connsiteY0" fmla="*/ 0 h 2625696"/>
              <a:gd name="connsiteX1" fmla="*/ 519398 w 8201026"/>
              <a:gd name="connsiteY1" fmla="*/ 0 h 2625696"/>
              <a:gd name="connsiteX2" fmla="*/ 1202817 w 8201026"/>
              <a:gd name="connsiteY2" fmla="*/ 0 h 2625696"/>
              <a:gd name="connsiteX3" fmla="*/ 2050257 w 8201026"/>
              <a:gd name="connsiteY3" fmla="*/ 0 h 2625696"/>
              <a:gd name="connsiteX4" fmla="*/ 2569655 w 8201026"/>
              <a:gd name="connsiteY4" fmla="*/ 0 h 2625696"/>
              <a:gd name="connsiteX5" fmla="*/ 3335084 w 8201026"/>
              <a:gd name="connsiteY5" fmla="*/ 0 h 2625696"/>
              <a:gd name="connsiteX6" fmla="*/ 3854482 w 8201026"/>
              <a:gd name="connsiteY6" fmla="*/ 0 h 2625696"/>
              <a:gd name="connsiteX7" fmla="*/ 4537901 w 8201026"/>
              <a:gd name="connsiteY7" fmla="*/ 0 h 2625696"/>
              <a:gd name="connsiteX8" fmla="*/ 5303330 w 8201026"/>
              <a:gd name="connsiteY8" fmla="*/ 0 h 2625696"/>
              <a:gd name="connsiteX9" fmla="*/ 5740718 w 8201026"/>
              <a:gd name="connsiteY9" fmla="*/ 0 h 2625696"/>
              <a:gd name="connsiteX10" fmla="*/ 6178106 w 8201026"/>
              <a:gd name="connsiteY10" fmla="*/ 0 h 2625696"/>
              <a:gd name="connsiteX11" fmla="*/ 7025546 w 8201026"/>
              <a:gd name="connsiteY11" fmla="*/ 0 h 2625696"/>
              <a:gd name="connsiteX12" fmla="*/ 8201026 w 8201026"/>
              <a:gd name="connsiteY12" fmla="*/ 0 h 2625696"/>
              <a:gd name="connsiteX13" fmla="*/ 8201026 w 8201026"/>
              <a:gd name="connsiteY13" fmla="*/ 577653 h 2625696"/>
              <a:gd name="connsiteX14" fmla="*/ 8201026 w 8201026"/>
              <a:gd name="connsiteY14" fmla="*/ 1207820 h 2625696"/>
              <a:gd name="connsiteX15" fmla="*/ 8201026 w 8201026"/>
              <a:gd name="connsiteY15" fmla="*/ 1890501 h 2625696"/>
              <a:gd name="connsiteX16" fmla="*/ 8201026 w 8201026"/>
              <a:gd name="connsiteY16" fmla="*/ 2625696 h 2625696"/>
              <a:gd name="connsiteX17" fmla="*/ 7517607 w 8201026"/>
              <a:gd name="connsiteY17" fmla="*/ 2625696 h 2625696"/>
              <a:gd name="connsiteX18" fmla="*/ 6670168 w 8201026"/>
              <a:gd name="connsiteY18" fmla="*/ 2625696 h 2625696"/>
              <a:gd name="connsiteX19" fmla="*/ 5822728 w 8201026"/>
              <a:gd name="connsiteY19" fmla="*/ 2625696 h 2625696"/>
              <a:gd name="connsiteX20" fmla="*/ 5057299 w 8201026"/>
              <a:gd name="connsiteY20" fmla="*/ 2625696 h 2625696"/>
              <a:gd name="connsiteX21" fmla="*/ 4291870 w 8201026"/>
              <a:gd name="connsiteY21" fmla="*/ 2625696 h 2625696"/>
              <a:gd name="connsiteX22" fmla="*/ 3526441 w 8201026"/>
              <a:gd name="connsiteY22" fmla="*/ 2625696 h 2625696"/>
              <a:gd name="connsiteX23" fmla="*/ 3007043 w 8201026"/>
              <a:gd name="connsiteY23" fmla="*/ 2625696 h 2625696"/>
              <a:gd name="connsiteX24" fmla="*/ 2159604 w 8201026"/>
              <a:gd name="connsiteY24" fmla="*/ 2625696 h 2625696"/>
              <a:gd name="connsiteX25" fmla="*/ 1476185 w 8201026"/>
              <a:gd name="connsiteY25" fmla="*/ 2625696 h 2625696"/>
              <a:gd name="connsiteX26" fmla="*/ 1038797 w 8201026"/>
              <a:gd name="connsiteY26" fmla="*/ 2625696 h 2625696"/>
              <a:gd name="connsiteX27" fmla="*/ 0 w 8201026"/>
              <a:gd name="connsiteY27" fmla="*/ 2625696 h 2625696"/>
              <a:gd name="connsiteX28" fmla="*/ 0 w 8201026"/>
              <a:gd name="connsiteY28" fmla="*/ 1995529 h 2625696"/>
              <a:gd name="connsiteX29" fmla="*/ 0 w 8201026"/>
              <a:gd name="connsiteY29" fmla="*/ 1339105 h 2625696"/>
              <a:gd name="connsiteX30" fmla="*/ 0 w 8201026"/>
              <a:gd name="connsiteY30" fmla="*/ 630167 h 2625696"/>
              <a:gd name="connsiteX31" fmla="*/ 0 w 8201026"/>
              <a:gd name="connsiteY31" fmla="*/ 0 h 26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201026" h="2625696" fill="none" extrusionOk="0">
                <a:moveTo>
                  <a:pt x="0" y="0"/>
                </a:moveTo>
                <a:cubicBezTo>
                  <a:pt x="181227" y="4562"/>
                  <a:pt x="281945" y="-18341"/>
                  <a:pt x="519398" y="0"/>
                </a:cubicBezTo>
                <a:cubicBezTo>
                  <a:pt x="756851" y="18341"/>
                  <a:pt x="869425" y="10046"/>
                  <a:pt x="1202817" y="0"/>
                </a:cubicBezTo>
                <a:cubicBezTo>
                  <a:pt x="1536209" y="-10046"/>
                  <a:pt x="1731380" y="-8642"/>
                  <a:pt x="2050257" y="0"/>
                </a:cubicBezTo>
                <a:cubicBezTo>
                  <a:pt x="2369134" y="8642"/>
                  <a:pt x="2319058" y="-12166"/>
                  <a:pt x="2569655" y="0"/>
                </a:cubicBezTo>
                <a:cubicBezTo>
                  <a:pt x="2820252" y="12166"/>
                  <a:pt x="3179462" y="35870"/>
                  <a:pt x="3335084" y="0"/>
                </a:cubicBezTo>
                <a:cubicBezTo>
                  <a:pt x="3490706" y="-35870"/>
                  <a:pt x="3605197" y="-21739"/>
                  <a:pt x="3854482" y="0"/>
                </a:cubicBezTo>
                <a:cubicBezTo>
                  <a:pt x="4103767" y="21739"/>
                  <a:pt x="4219290" y="23340"/>
                  <a:pt x="4537901" y="0"/>
                </a:cubicBezTo>
                <a:cubicBezTo>
                  <a:pt x="4856512" y="-23340"/>
                  <a:pt x="4996359" y="21220"/>
                  <a:pt x="5303330" y="0"/>
                </a:cubicBezTo>
                <a:cubicBezTo>
                  <a:pt x="5610301" y="-21220"/>
                  <a:pt x="5619444" y="-3484"/>
                  <a:pt x="5740718" y="0"/>
                </a:cubicBezTo>
                <a:cubicBezTo>
                  <a:pt x="5861992" y="3484"/>
                  <a:pt x="6042986" y="-16649"/>
                  <a:pt x="6178106" y="0"/>
                </a:cubicBezTo>
                <a:cubicBezTo>
                  <a:pt x="6313226" y="16649"/>
                  <a:pt x="6682907" y="-10929"/>
                  <a:pt x="7025546" y="0"/>
                </a:cubicBezTo>
                <a:cubicBezTo>
                  <a:pt x="7368185" y="10929"/>
                  <a:pt x="7836920" y="15419"/>
                  <a:pt x="8201026" y="0"/>
                </a:cubicBezTo>
                <a:cubicBezTo>
                  <a:pt x="8200361" y="129858"/>
                  <a:pt x="8193183" y="417550"/>
                  <a:pt x="8201026" y="577653"/>
                </a:cubicBezTo>
                <a:cubicBezTo>
                  <a:pt x="8208869" y="737756"/>
                  <a:pt x="8196987" y="930271"/>
                  <a:pt x="8201026" y="1207820"/>
                </a:cubicBezTo>
                <a:cubicBezTo>
                  <a:pt x="8205065" y="1485369"/>
                  <a:pt x="8206842" y="1723463"/>
                  <a:pt x="8201026" y="1890501"/>
                </a:cubicBezTo>
                <a:cubicBezTo>
                  <a:pt x="8195210" y="2057539"/>
                  <a:pt x="8191037" y="2393673"/>
                  <a:pt x="8201026" y="2625696"/>
                </a:cubicBezTo>
                <a:cubicBezTo>
                  <a:pt x="8040807" y="2602407"/>
                  <a:pt x="7830910" y="2646634"/>
                  <a:pt x="7517607" y="2625696"/>
                </a:cubicBezTo>
                <a:cubicBezTo>
                  <a:pt x="7204304" y="2604758"/>
                  <a:pt x="6897688" y="2612240"/>
                  <a:pt x="6670168" y="2625696"/>
                </a:cubicBezTo>
                <a:cubicBezTo>
                  <a:pt x="6442648" y="2639152"/>
                  <a:pt x="6027824" y="2632004"/>
                  <a:pt x="5822728" y="2625696"/>
                </a:cubicBezTo>
                <a:cubicBezTo>
                  <a:pt x="5617632" y="2619388"/>
                  <a:pt x="5291434" y="2621997"/>
                  <a:pt x="5057299" y="2625696"/>
                </a:cubicBezTo>
                <a:cubicBezTo>
                  <a:pt x="4823164" y="2629395"/>
                  <a:pt x="4536105" y="2645870"/>
                  <a:pt x="4291870" y="2625696"/>
                </a:cubicBezTo>
                <a:cubicBezTo>
                  <a:pt x="4047635" y="2605522"/>
                  <a:pt x="3694986" y="2616427"/>
                  <a:pt x="3526441" y="2625696"/>
                </a:cubicBezTo>
                <a:cubicBezTo>
                  <a:pt x="3357896" y="2634965"/>
                  <a:pt x="3171403" y="2633481"/>
                  <a:pt x="3007043" y="2625696"/>
                </a:cubicBezTo>
                <a:cubicBezTo>
                  <a:pt x="2842683" y="2617911"/>
                  <a:pt x="2392069" y="2639927"/>
                  <a:pt x="2159604" y="2625696"/>
                </a:cubicBezTo>
                <a:cubicBezTo>
                  <a:pt x="1927139" y="2611465"/>
                  <a:pt x="1628701" y="2631113"/>
                  <a:pt x="1476185" y="2625696"/>
                </a:cubicBezTo>
                <a:cubicBezTo>
                  <a:pt x="1323669" y="2620279"/>
                  <a:pt x="1200371" y="2609927"/>
                  <a:pt x="1038797" y="2625696"/>
                </a:cubicBezTo>
                <a:cubicBezTo>
                  <a:pt x="877223" y="2641465"/>
                  <a:pt x="270000" y="2649408"/>
                  <a:pt x="0" y="2625696"/>
                </a:cubicBezTo>
                <a:cubicBezTo>
                  <a:pt x="-26902" y="2425153"/>
                  <a:pt x="28808" y="2299126"/>
                  <a:pt x="0" y="1995529"/>
                </a:cubicBezTo>
                <a:cubicBezTo>
                  <a:pt x="-28808" y="1691932"/>
                  <a:pt x="-4948" y="1616814"/>
                  <a:pt x="0" y="1339105"/>
                </a:cubicBezTo>
                <a:cubicBezTo>
                  <a:pt x="4948" y="1061396"/>
                  <a:pt x="-16444" y="877641"/>
                  <a:pt x="0" y="630167"/>
                </a:cubicBezTo>
                <a:cubicBezTo>
                  <a:pt x="16444" y="382693"/>
                  <a:pt x="-17224" y="314512"/>
                  <a:pt x="0" y="0"/>
                </a:cubicBezTo>
                <a:close/>
              </a:path>
              <a:path w="8201026" h="2625696" stroke="0" extrusionOk="0">
                <a:moveTo>
                  <a:pt x="0" y="0"/>
                </a:moveTo>
                <a:cubicBezTo>
                  <a:pt x="239041" y="-25614"/>
                  <a:pt x="426551" y="15508"/>
                  <a:pt x="601409" y="0"/>
                </a:cubicBezTo>
                <a:cubicBezTo>
                  <a:pt x="776267" y="-15508"/>
                  <a:pt x="897608" y="-6431"/>
                  <a:pt x="1038797" y="0"/>
                </a:cubicBezTo>
                <a:cubicBezTo>
                  <a:pt x="1179986" y="6431"/>
                  <a:pt x="1697063" y="-7329"/>
                  <a:pt x="1886236" y="0"/>
                </a:cubicBezTo>
                <a:cubicBezTo>
                  <a:pt x="2075409" y="7329"/>
                  <a:pt x="2238561" y="14803"/>
                  <a:pt x="2487645" y="0"/>
                </a:cubicBezTo>
                <a:cubicBezTo>
                  <a:pt x="2736729" y="-14803"/>
                  <a:pt x="2789002" y="22430"/>
                  <a:pt x="3089053" y="0"/>
                </a:cubicBezTo>
                <a:cubicBezTo>
                  <a:pt x="3389104" y="-22430"/>
                  <a:pt x="3734641" y="34794"/>
                  <a:pt x="3936492" y="0"/>
                </a:cubicBezTo>
                <a:cubicBezTo>
                  <a:pt x="4138343" y="-34794"/>
                  <a:pt x="4223233" y="21207"/>
                  <a:pt x="4455891" y="0"/>
                </a:cubicBezTo>
                <a:cubicBezTo>
                  <a:pt x="4688549" y="-21207"/>
                  <a:pt x="5069040" y="33287"/>
                  <a:pt x="5303330" y="0"/>
                </a:cubicBezTo>
                <a:cubicBezTo>
                  <a:pt x="5537620" y="-33287"/>
                  <a:pt x="5871053" y="-12119"/>
                  <a:pt x="6150770" y="0"/>
                </a:cubicBezTo>
                <a:cubicBezTo>
                  <a:pt x="6430487" y="12119"/>
                  <a:pt x="6508013" y="11812"/>
                  <a:pt x="6834188" y="0"/>
                </a:cubicBezTo>
                <a:cubicBezTo>
                  <a:pt x="7160363" y="-11812"/>
                  <a:pt x="7727229" y="45230"/>
                  <a:pt x="8201026" y="0"/>
                </a:cubicBezTo>
                <a:cubicBezTo>
                  <a:pt x="8172945" y="281792"/>
                  <a:pt x="8203844" y="482557"/>
                  <a:pt x="8201026" y="630167"/>
                </a:cubicBezTo>
                <a:cubicBezTo>
                  <a:pt x="8198208" y="777777"/>
                  <a:pt x="8220791" y="974696"/>
                  <a:pt x="8201026" y="1207820"/>
                </a:cubicBezTo>
                <a:cubicBezTo>
                  <a:pt x="8181261" y="1440944"/>
                  <a:pt x="8168976" y="1589023"/>
                  <a:pt x="8201026" y="1864244"/>
                </a:cubicBezTo>
                <a:cubicBezTo>
                  <a:pt x="8233076" y="2139465"/>
                  <a:pt x="8200637" y="2257000"/>
                  <a:pt x="8201026" y="2625696"/>
                </a:cubicBezTo>
                <a:cubicBezTo>
                  <a:pt x="8042836" y="2655232"/>
                  <a:pt x="7691625" y="2614971"/>
                  <a:pt x="7517607" y="2625696"/>
                </a:cubicBezTo>
                <a:cubicBezTo>
                  <a:pt x="7343589" y="2636421"/>
                  <a:pt x="6932774" y="2648475"/>
                  <a:pt x="6670168" y="2625696"/>
                </a:cubicBezTo>
                <a:cubicBezTo>
                  <a:pt x="6407562" y="2602917"/>
                  <a:pt x="6293054" y="2637808"/>
                  <a:pt x="5986749" y="2625696"/>
                </a:cubicBezTo>
                <a:cubicBezTo>
                  <a:pt x="5680444" y="2613584"/>
                  <a:pt x="5696953" y="2639356"/>
                  <a:pt x="5549361" y="2625696"/>
                </a:cubicBezTo>
                <a:cubicBezTo>
                  <a:pt x="5401769" y="2612036"/>
                  <a:pt x="5240022" y="2618949"/>
                  <a:pt x="5029963" y="2625696"/>
                </a:cubicBezTo>
                <a:cubicBezTo>
                  <a:pt x="4819904" y="2632443"/>
                  <a:pt x="4506947" y="2624164"/>
                  <a:pt x="4182523" y="2625696"/>
                </a:cubicBezTo>
                <a:cubicBezTo>
                  <a:pt x="3858099" y="2627228"/>
                  <a:pt x="3837620" y="2643565"/>
                  <a:pt x="3499104" y="2625696"/>
                </a:cubicBezTo>
                <a:cubicBezTo>
                  <a:pt x="3160588" y="2607827"/>
                  <a:pt x="3149339" y="2633399"/>
                  <a:pt x="2979706" y="2625696"/>
                </a:cubicBezTo>
                <a:cubicBezTo>
                  <a:pt x="2810073" y="2617993"/>
                  <a:pt x="2519973" y="2633993"/>
                  <a:pt x="2296287" y="2625696"/>
                </a:cubicBezTo>
                <a:cubicBezTo>
                  <a:pt x="2072601" y="2617399"/>
                  <a:pt x="2045168" y="2611982"/>
                  <a:pt x="1858899" y="2625696"/>
                </a:cubicBezTo>
                <a:cubicBezTo>
                  <a:pt x="1672630" y="2639410"/>
                  <a:pt x="1520251" y="2615693"/>
                  <a:pt x="1421511" y="2625696"/>
                </a:cubicBezTo>
                <a:cubicBezTo>
                  <a:pt x="1322771" y="2635699"/>
                  <a:pt x="1078432" y="2601770"/>
                  <a:pt x="738092" y="2625696"/>
                </a:cubicBezTo>
                <a:cubicBezTo>
                  <a:pt x="397752" y="2649622"/>
                  <a:pt x="186678" y="2628322"/>
                  <a:pt x="0" y="2625696"/>
                </a:cubicBezTo>
                <a:cubicBezTo>
                  <a:pt x="27357" y="2403617"/>
                  <a:pt x="-33679" y="2114049"/>
                  <a:pt x="0" y="1943015"/>
                </a:cubicBezTo>
                <a:cubicBezTo>
                  <a:pt x="33679" y="1771981"/>
                  <a:pt x="-23002" y="1481218"/>
                  <a:pt x="0" y="1312848"/>
                </a:cubicBezTo>
                <a:cubicBezTo>
                  <a:pt x="23002" y="1144478"/>
                  <a:pt x="25614" y="907403"/>
                  <a:pt x="0" y="735195"/>
                </a:cubicBezTo>
                <a:cubicBezTo>
                  <a:pt x="-25614" y="562987"/>
                  <a:pt x="33140" y="205303"/>
                  <a:pt x="0" y="0"/>
                </a:cubicBezTo>
                <a:close/>
              </a:path>
            </a:pathLst>
          </a:custGeom>
          <a:ln w="95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0E1700AD-38B9-625E-BF69-CE71D3FA7468}"/>
              </a:ext>
            </a:extLst>
          </p:cNvPr>
          <p:cNvSpPr/>
          <p:nvPr/>
        </p:nvSpPr>
        <p:spPr>
          <a:xfrm>
            <a:off x="2375762" y="2471029"/>
            <a:ext cx="7440476" cy="2973807"/>
          </a:xfrm>
          <a:prstGeom prst="roundRect">
            <a:avLst>
              <a:gd name="adj" fmla="val 2066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FD3458-4B3E-AF48-DCFC-C91987AA2A99}"/>
              </a:ext>
            </a:extLst>
          </p:cNvPr>
          <p:cNvSpPr txBox="1"/>
          <p:nvPr/>
        </p:nvSpPr>
        <p:spPr>
          <a:xfrm>
            <a:off x="2805545" y="1548398"/>
            <a:ext cx="65809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We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aim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to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generate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diverse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questions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with</a:t>
            </a:r>
            <a:r>
              <a:rPr kumimoji="1" lang="zh-CN" altLang="en-US" sz="20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the same scenario to understand the problem:</a:t>
            </a:r>
          </a:p>
        </p:txBody>
      </p:sp>
    </p:spTree>
    <p:extLst>
      <p:ext uri="{BB962C8B-B14F-4D97-AF65-F5344CB8AC3E}">
        <p14:creationId xmlns:p14="http://schemas.microsoft.com/office/powerpoint/2010/main" val="343768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2176AE-368E-0DDE-C423-3AA8CDCC5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" t="7906" r="5553" b="997"/>
          <a:stretch/>
        </p:blipFill>
        <p:spPr>
          <a:xfrm>
            <a:off x="1359667" y="1613293"/>
            <a:ext cx="10012959" cy="38765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6FCAA6-EF1E-DF78-5FC5-A0E0296D51E9}"/>
              </a:ext>
            </a:extLst>
          </p:cNvPr>
          <p:cNvSpPr txBox="1"/>
          <p:nvPr/>
        </p:nvSpPr>
        <p:spPr>
          <a:xfrm>
            <a:off x="207107" y="730828"/>
            <a:ext cx="319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Apple Braille" pitchFamily="2" charset="0"/>
              </a:rPr>
              <a:t>Step</a:t>
            </a:r>
            <a:r>
              <a:rPr kumimoji="1" lang="zh-CN" altLang="en-US" b="1" dirty="0">
                <a:solidFill>
                  <a:schemeClr val="accent1"/>
                </a:solidFill>
                <a:latin typeface="Apple Braille" pitchFamily="2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Apple Braille" pitchFamily="2" charset="0"/>
              </a:rPr>
              <a:t>1: </a:t>
            </a:r>
            <a:r>
              <a:rPr kumimoji="1" lang="en-US" altLang="zh-CN" dirty="0">
                <a:solidFill>
                  <a:schemeClr val="accent1"/>
                </a:solidFill>
                <a:latin typeface="Apple Braille" pitchFamily="2" charset="0"/>
              </a:rPr>
              <a:t>Generate the Answer </a:t>
            </a:r>
            <a:endParaRPr kumimoji="1" lang="zh-CN" altLang="en-US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D53AF51-AFCC-5FF5-C0DF-938AE38D5646}"/>
              </a:ext>
            </a:extLst>
          </p:cNvPr>
          <p:cNvCxnSpPr>
            <a:cxnSpLocks/>
          </p:cNvCxnSpPr>
          <p:nvPr/>
        </p:nvCxnSpPr>
        <p:spPr>
          <a:xfrm>
            <a:off x="1496291" y="1284826"/>
            <a:ext cx="676419" cy="1749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326864-A9AD-908A-F3BB-244865EDB8B5}"/>
              </a:ext>
            </a:extLst>
          </p:cNvPr>
          <p:cNvSpPr txBox="1"/>
          <p:nvPr/>
        </p:nvSpPr>
        <p:spPr>
          <a:xfrm>
            <a:off x="3836314" y="5943834"/>
            <a:ext cx="268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Apple Braille" pitchFamily="2" charset="0"/>
              </a:rPr>
              <a:t>Step</a:t>
            </a:r>
            <a:r>
              <a:rPr kumimoji="1" lang="zh-CN" altLang="en-US" b="1" dirty="0">
                <a:solidFill>
                  <a:schemeClr val="accent1"/>
                </a:solidFill>
                <a:latin typeface="Apple Braille" pitchFamily="2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Apple Braille" pitchFamily="2" charset="0"/>
              </a:rPr>
              <a:t>2: </a:t>
            </a:r>
            <a:r>
              <a:rPr kumimoji="1" lang="en-US" altLang="zh-CN" dirty="0">
                <a:solidFill>
                  <a:schemeClr val="accent1"/>
                </a:solidFill>
                <a:latin typeface="Apple Braille" pitchFamily="2" charset="0"/>
              </a:rPr>
              <a:t>Back Translation</a:t>
            </a:r>
            <a:endParaRPr kumimoji="1" lang="zh-CN" altLang="en-US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1A0AC0A-9AF3-D487-5BCF-CF64434D70BA}"/>
              </a:ext>
            </a:extLst>
          </p:cNvPr>
          <p:cNvCxnSpPr>
            <a:cxnSpLocks/>
          </p:cNvCxnSpPr>
          <p:nvPr/>
        </p:nvCxnSpPr>
        <p:spPr>
          <a:xfrm flipV="1">
            <a:off x="5264727" y="4200253"/>
            <a:ext cx="602265" cy="1618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85B5A86-EA9D-52E9-08CB-EB8E7F192A95}"/>
              </a:ext>
            </a:extLst>
          </p:cNvPr>
          <p:cNvSpPr txBox="1"/>
          <p:nvPr/>
        </p:nvSpPr>
        <p:spPr>
          <a:xfrm>
            <a:off x="9489035" y="743848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Apple Braille" pitchFamily="2" charset="0"/>
              </a:rPr>
              <a:t>Step</a:t>
            </a:r>
            <a:r>
              <a:rPr kumimoji="1" lang="zh-CN" altLang="en-US" b="1" dirty="0">
                <a:solidFill>
                  <a:schemeClr val="accent1"/>
                </a:solidFill>
                <a:latin typeface="Apple Braille" pitchFamily="2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Apple Braille" pitchFamily="2" charset="0"/>
              </a:rPr>
              <a:t>3: </a:t>
            </a:r>
            <a:r>
              <a:rPr kumimoji="1" lang="en-US" altLang="zh-CN" dirty="0">
                <a:solidFill>
                  <a:schemeClr val="accent1"/>
                </a:solidFill>
                <a:latin typeface="Apple Braille" pitchFamily="2" charset="0"/>
              </a:rPr>
              <a:t>Data Quality</a:t>
            </a:r>
            <a:endParaRPr kumimoji="1" lang="zh-CN" altLang="en-US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DF7EDA-3239-9ABC-1E8D-48B5DF673AD1}"/>
              </a:ext>
            </a:extLst>
          </p:cNvPr>
          <p:cNvCxnSpPr>
            <a:cxnSpLocks/>
          </p:cNvCxnSpPr>
          <p:nvPr/>
        </p:nvCxnSpPr>
        <p:spPr>
          <a:xfrm flipH="1">
            <a:off x="10057584" y="1284826"/>
            <a:ext cx="458016" cy="18748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6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D5EFA0F-D331-4B80-13AB-E5A3B3457D43}"/>
              </a:ext>
            </a:extLst>
          </p:cNvPr>
          <p:cNvSpPr txBox="1">
            <a:spLocks noChangeArrowheads="1"/>
          </p:cNvSpPr>
          <p:nvPr/>
        </p:nvSpPr>
        <p:spPr>
          <a:xfrm>
            <a:off x="690459" y="-4429"/>
            <a:ext cx="4809063" cy="5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Equation</a:t>
            </a:r>
            <a:r>
              <a:rPr kumimoji="1" lang="zh-CN" altLang="en-US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Generator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90FE54-B1A2-5425-5ED2-C3FF94B8A906}"/>
              </a:ext>
            </a:extLst>
          </p:cNvPr>
          <p:cNvSpPr txBox="1"/>
          <p:nvPr/>
        </p:nvSpPr>
        <p:spPr>
          <a:xfrm>
            <a:off x="421173" y="675891"/>
            <a:ext cx="6141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Diverse equations can lead to diverse questions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.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209EFC-8DF5-8CD9-C97C-139E87CA0C50}"/>
              </a:ext>
            </a:extLst>
          </p:cNvPr>
          <p:cNvSpPr txBox="1"/>
          <p:nvPr/>
        </p:nvSpPr>
        <p:spPr>
          <a:xfrm>
            <a:off x="245678" y="1251985"/>
            <a:ext cx="64433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effectLst/>
                <a:latin typeface="Apple Braille" pitchFamily="2" charset="0"/>
              </a:rPr>
              <a:t>Problem: </a:t>
            </a:r>
          </a:p>
          <a:p>
            <a:r>
              <a:rPr lang="en" altLang="zh-CN" sz="1600" dirty="0">
                <a:effectLst/>
                <a:latin typeface="Apple Braille" pitchFamily="2" charset="0"/>
              </a:rPr>
              <a:t>The school makes uniforms for </a:t>
            </a:r>
            <a:r>
              <a:rPr lang="en" altLang="zh-CN" sz="1600" dirty="0">
                <a:solidFill>
                  <a:srgbClr val="00B0F0"/>
                </a:solidFill>
                <a:effectLst/>
                <a:latin typeface="Apple Braille" pitchFamily="2" charset="0"/>
              </a:rPr>
              <a:t>40</a:t>
            </a:r>
            <a:r>
              <a:rPr lang="en" altLang="zh-CN" sz="1600" dirty="0">
                <a:effectLst/>
                <a:latin typeface="Apple Braille" pitchFamily="2" charset="0"/>
              </a:rPr>
              <a:t> </a:t>
            </a:r>
            <a:r>
              <a:rPr lang="en" altLang="zh-CN" sz="1600" dirty="0">
                <a:solidFill>
                  <a:srgbClr val="FF0000"/>
                </a:solidFill>
                <a:effectLst/>
                <a:latin typeface="Apple Braille" pitchFamily="2" charset="0"/>
              </a:rPr>
              <a:t>students</a:t>
            </a:r>
            <a:r>
              <a:rPr lang="en" altLang="zh-CN" sz="1600" dirty="0">
                <a:effectLst/>
                <a:latin typeface="Apple Braille" pitchFamily="2" charset="0"/>
              </a:rPr>
              <a:t>, known to be </a:t>
            </a:r>
            <a:r>
              <a:rPr lang="en" altLang="zh-CN" sz="1600" dirty="0">
                <a:solidFill>
                  <a:srgbClr val="00B0F0"/>
                </a:solidFill>
                <a:effectLst/>
                <a:latin typeface="Apple Braille" pitchFamily="2" charset="0"/>
              </a:rPr>
              <a:t>15</a:t>
            </a:r>
            <a:r>
              <a:rPr lang="en" altLang="zh-CN" sz="1600" dirty="0">
                <a:effectLst/>
                <a:latin typeface="Apple Braille" pitchFamily="2" charset="0"/>
              </a:rPr>
              <a:t> </a:t>
            </a:r>
            <a:r>
              <a:rPr lang="en" altLang="zh-CN" sz="1600" dirty="0">
                <a:solidFill>
                  <a:srgbClr val="FF0000"/>
                </a:solidFill>
                <a:effectLst/>
                <a:latin typeface="Apple Braille" pitchFamily="2" charset="0"/>
              </a:rPr>
              <a:t>dollars</a:t>
            </a:r>
            <a:r>
              <a:rPr lang="en" altLang="zh-CN" sz="1600" dirty="0">
                <a:effectLst/>
                <a:latin typeface="Apple Braille" pitchFamily="2" charset="0"/>
              </a:rPr>
              <a:t> per shirt and</a:t>
            </a:r>
            <a:r>
              <a:rPr lang="en" altLang="zh-CN" sz="1600" dirty="0">
                <a:solidFill>
                  <a:srgbClr val="00B0F0"/>
                </a:solidFill>
                <a:effectLst/>
                <a:latin typeface="Apple Braille" pitchFamily="2" charset="0"/>
              </a:rPr>
              <a:t> 10 </a:t>
            </a:r>
            <a:r>
              <a:rPr lang="en" altLang="zh-CN" sz="1600" dirty="0">
                <a:solidFill>
                  <a:srgbClr val="FF0000"/>
                </a:solidFill>
                <a:effectLst/>
                <a:latin typeface="Apple Braille" pitchFamily="2" charset="0"/>
              </a:rPr>
              <a:t>dollars</a:t>
            </a:r>
            <a:r>
              <a:rPr lang="en" altLang="zh-CN" sz="1600" dirty="0">
                <a:effectLst/>
                <a:latin typeface="Apple Braille" pitchFamily="2" charset="0"/>
              </a:rPr>
              <a:t> per pants. How much did it cost to make these uniforms?</a:t>
            </a:r>
          </a:p>
          <a:p>
            <a:br>
              <a:rPr lang="en" altLang="zh-CN" sz="1600" dirty="0">
                <a:solidFill>
                  <a:srgbClr val="FF0000"/>
                </a:solidFill>
                <a:effectLst/>
                <a:latin typeface="Apple Braille" pitchFamily="2" charset="0"/>
              </a:rPr>
            </a:br>
            <a:r>
              <a:rPr lang="en" altLang="zh-CN" sz="1600" b="1" dirty="0">
                <a:effectLst/>
                <a:latin typeface="Apple Braille" pitchFamily="2" charset="0"/>
              </a:rPr>
              <a:t>Equation</a:t>
            </a:r>
            <a:r>
              <a:rPr lang="en" altLang="zh-CN" sz="1600" b="1" dirty="0">
                <a:solidFill>
                  <a:srgbClr val="0000FF"/>
                </a:solidFill>
                <a:effectLst/>
                <a:latin typeface="Apple Braille" pitchFamily="2" charset="0"/>
              </a:rPr>
              <a:t>: </a:t>
            </a:r>
            <a:r>
              <a:rPr lang="en" altLang="zh-CN" sz="1600" b="1" dirty="0">
                <a:effectLst/>
                <a:latin typeface="Apple Braille" pitchFamily="2" charset="0"/>
              </a:rPr>
              <a:t> </a:t>
            </a:r>
          </a:p>
          <a:p>
            <a:r>
              <a:rPr lang="en" altLang="zh-CN" sz="1600" dirty="0">
                <a:effectLst/>
                <a:latin typeface="Apple Braille" pitchFamily="2" charset="0"/>
              </a:rPr>
              <a:t>40*(15+10) </a:t>
            </a:r>
            <a:endParaRPr lang="en" altLang="zh-CN" sz="1600" dirty="0">
              <a:latin typeface="Apple Braille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57F575-0BCE-EA1F-4724-731F2E423018}"/>
              </a:ext>
            </a:extLst>
          </p:cNvPr>
          <p:cNvSpPr txBox="1"/>
          <p:nvPr/>
        </p:nvSpPr>
        <p:spPr>
          <a:xfrm>
            <a:off x="20653" y="4235654"/>
            <a:ext cx="6600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Apple Braille" pitchFamily="2" charset="0"/>
              </a:rPr>
              <a:t>·</a:t>
            </a:r>
            <a:r>
              <a:rPr kumimoji="1" lang="zh-CN" altLang="en-US" sz="2000" b="1" dirty="0">
                <a:solidFill>
                  <a:srgbClr val="FF0000"/>
                </a:solidFill>
                <a:latin typeface="Apple Braille" pitchFamily="2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Apple Braille" pitchFamily="2" charset="0"/>
              </a:rPr>
              <a:t>Unit</a:t>
            </a:r>
            <a:r>
              <a:rPr kumimoji="1" lang="en-US" altLang="zh-CN" sz="2000" b="1" dirty="0">
                <a:latin typeface="Apple Braille" pitchFamily="2" charset="0"/>
              </a:rPr>
              <a:t> Based</a:t>
            </a:r>
            <a:r>
              <a:rPr kumimoji="1" lang="en-US" altLang="zh-CN" sz="2000" dirty="0">
                <a:latin typeface="Apple Braille" pitchFamily="2" charset="0"/>
              </a:rPr>
              <a:t>: </a:t>
            </a:r>
          </a:p>
          <a:p>
            <a:r>
              <a:rPr kumimoji="1" lang="zh-CN" altLang="en-US" sz="2000" dirty="0">
                <a:latin typeface="Apple Braille" pitchFamily="2" charset="0"/>
              </a:rPr>
              <a:t>  </a:t>
            </a:r>
            <a:r>
              <a:rPr kumimoji="1" lang="en-US" altLang="zh-CN" sz="2000" dirty="0">
                <a:latin typeface="Apple Braille" pitchFamily="2" charset="0"/>
              </a:rPr>
              <a:t>Combine </a:t>
            </a:r>
            <a:r>
              <a:rPr kumimoji="1" lang="en-US" altLang="zh-CN" sz="2000" dirty="0">
                <a:solidFill>
                  <a:srgbClr val="419CFF"/>
                </a:solidFill>
                <a:latin typeface="Apple Braille" pitchFamily="2" charset="0"/>
              </a:rPr>
              <a:t>Numbers</a:t>
            </a:r>
            <a:r>
              <a:rPr kumimoji="1" lang="en-US" altLang="zh-CN" sz="2000" dirty="0">
                <a:latin typeface="Apple Braille" pitchFamily="2" charset="0"/>
              </a:rPr>
              <a:t> in MWP with operators( </a:t>
            </a:r>
            <a:r>
              <a:rPr kumimoji="1" lang="en-US" altLang="zh-CN" sz="2000" dirty="0">
                <a:solidFill>
                  <a:schemeClr val="accent6"/>
                </a:solidFill>
                <a:latin typeface="Apple Braille" pitchFamily="2" charset="0"/>
              </a:rPr>
              <a:t>+ - * / </a:t>
            </a:r>
            <a:r>
              <a:rPr kumimoji="1" lang="en-US" altLang="zh-CN" sz="2000" dirty="0">
                <a:latin typeface="Apple Braille" pitchFamily="2" charset="0"/>
              </a:rPr>
              <a:t>)</a:t>
            </a:r>
          </a:p>
          <a:p>
            <a:r>
              <a:rPr kumimoji="1" lang="zh-CN" altLang="en-US" sz="2000" dirty="0">
                <a:latin typeface="Apple Braille" pitchFamily="2" charset="0"/>
              </a:rPr>
              <a:t>   </a:t>
            </a:r>
            <a:r>
              <a:rPr kumimoji="1" lang="en-US" altLang="zh-CN" sz="2000" dirty="0">
                <a:latin typeface="Apple Braille" pitchFamily="2" charset="0"/>
              </a:rPr>
              <a:t>—</a:t>
            </a:r>
            <a:r>
              <a:rPr kumimoji="1" lang="zh-CN" altLang="en-US" sz="2000" dirty="0">
                <a:latin typeface="Apple Braille" pitchFamily="2" charset="0"/>
              </a:rPr>
              <a:t> </a:t>
            </a:r>
            <a:r>
              <a:rPr kumimoji="1" lang="en-US" altLang="zh-CN" sz="2000" dirty="0">
                <a:latin typeface="Apple Braille" pitchFamily="2" charset="0"/>
              </a:rPr>
              <a:t>same unit(</a:t>
            </a:r>
            <a:r>
              <a:rPr kumimoji="1" lang="en-US" altLang="zh-CN" sz="2000" dirty="0">
                <a:solidFill>
                  <a:schemeClr val="accent6"/>
                </a:solidFill>
                <a:latin typeface="Apple Braille" pitchFamily="2" charset="0"/>
              </a:rPr>
              <a:t>+</a:t>
            </a:r>
            <a:r>
              <a:rPr kumimoji="1" lang="en-US" altLang="zh-CN" sz="2000" dirty="0">
                <a:latin typeface="Apple Braille" pitchFamily="2" charset="0"/>
              </a:rPr>
              <a:t>, </a:t>
            </a:r>
            <a:r>
              <a:rPr kumimoji="1" lang="en-US" altLang="zh-CN" sz="2000" dirty="0">
                <a:solidFill>
                  <a:schemeClr val="accent6"/>
                </a:solidFill>
                <a:latin typeface="Apple Braille" pitchFamily="2" charset="0"/>
              </a:rPr>
              <a:t>-</a:t>
            </a:r>
            <a:r>
              <a:rPr kumimoji="1" lang="en-US" altLang="zh-CN" sz="2000" dirty="0">
                <a:latin typeface="Apple Braille" pitchFamily="2" charset="0"/>
              </a:rPr>
              <a:t>, </a:t>
            </a:r>
            <a:r>
              <a:rPr kumimoji="1" lang="en-US" altLang="zh-CN" sz="2000" dirty="0">
                <a:solidFill>
                  <a:schemeClr val="accent6"/>
                </a:solidFill>
                <a:latin typeface="Apple Braille" pitchFamily="2" charset="0"/>
              </a:rPr>
              <a:t>/</a:t>
            </a:r>
            <a:r>
              <a:rPr kumimoji="1" lang="en-US" altLang="zh-CN" sz="2000" dirty="0">
                <a:latin typeface="Apple Braille" pitchFamily="2" charset="0"/>
              </a:rPr>
              <a:t>): 15 + 10 , 15 - 10 , 15 / 10 </a:t>
            </a:r>
          </a:p>
          <a:p>
            <a:r>
              <a:rPr kumimoji="1" lang="zh-CN" altLang="en-US" sz="2000" dirty="0">
                <a:latin typeface="Apple Braille" pitchFamily="2" charset="0"/>
              </a:rPr>
              <a:t>   </a:t>
            </a:r>
            <a:r>
              <a:rPr kumimoji="1" lang="en-US" altLang="zh-CN" sz="2000" dirty="0">
                <a:latin typeface="Apple Braille" pitchFamily="2" charset="0"/>
              </a:rPr>
              <a:t>—</a:t>
            </a:r>
            <a:r>
              <a:rPr kumimoji="1" lang="zh-CN" altLang="en-US" sz="2000" dirty="0">
                <a:latin typeface="Apple Braille" pitchFamily="2" charset="0"/>
              </a:rPr>
              <a:t> </a:t>
            </a:r>
            <a:r>
              <a:rPr kumimoji="1" lang="en-US" altLang="zh-CN" sz="2000" dirty="0">
                <a:latin typeface="Apple Braille" pitchFamily="2" charset="0"/>
              </a:rPr>
              <a:t>different units(</a:t>
            </a:r>
            <a:r>
              <a:rPr kumimoji="1" lang="en-US" altLang="zh-CN" sz="2000" dirty="0">
                <a:solidFill>
                  <a:schemeClr val="accent6"/>
                </a:solidFill>
                <a:latin typeface="Apple Braille" pitchFamily="2" charset="0"/>
              </a:rPr>
              <a:t>*</a:t>
            </a:r>
            <a:r>
              <a:rPr kumimoji="1" lang="en-US" altLang="zh-CN" sz="2000" dirty="0">
                <a:latin typeface="Apple Braille" pitchFamily="2" charset="0"/>
              </a:rPr>
              <a:t>): 40 * 15 , 40 * 10</a:t>
            </a:r>
            <a:endParaRPr kumimoji="1" lang="zh-CN" altLang="en-US" sz="2000" dirty="0">
              <a:latin typeface="Apple Braille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6042E8-663D-0F81-B463-1D6B2C4C767D}"/>
              </a:ext>
            </a:extLst>
          </p:cNvPr>
          <p:cNvSpPr txBox="1"/>
          <p:nvPr/>
        </p:nvSpPr>
        <p:spPr>
          <a:xfrm>
            <a:off x="0" y="3684843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pple Braille" pitchFamily="2" charset="0"/>
              </a:rPr>
              <a:t>·</a:t>
            </a:r>
            <a:r>
              <a:rPr kumimoji="1" lang="zh-CN" altLang="en-US" sz="2000" b="1" dirty="0">
                <a:latin typeface="Apple Braille" pitchFamily="2" charset="0"/>
              </a:rPr>
              <a:t> </a:t>
            </a:r>
            <a:r>
              <a:rPr kumimoji="1" lang="en-US" altLang="zh-CN" sz="2000" b="1" dirty="0">
                <a:latin typeface="Apple Braille" pitchFamily="2" charset="0"/>
              </a:rPr>
              <a:t>Sub-equation based: </a:t>
            </a:r>
            <a:r>
              <a:rPr lang="en-US" altLang="zh-CN" sz="2000" dirty="0">
                <a:latin typeface="Apple Braille" pitchFamily="2" charset="0"/>
              </a:rPr>
              <a:t>15 + 10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48A0B8F-078A-BA32-B58E-5677B2A7BBA2}"/>
              </a:ext>
            </a:extLst>
          </p:cNvPr>
          <p:cNvSpPr/>
          <p:nvPr/>
        </p:nvSpPr>
        <p:spPr>
          <a:xfrm>
            <a:off x="89777" y="1215903"/>
            <a:ext cx="6443317" cy="2005152"/>
          </a:xfrm>
          <a:prstGeom prst="roundRect">
            <a:avLst>
              <a:gd name="adj" fmla="val 2066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F33512-864C-8276-6B53-5F0A61DD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6" y="758127"/>
            <a:ext cx="400110" cy="4001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480427-5340-42D0-C98A-4EA3E4A7C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4" t="6881" r="8106" b="3935"/>
          <a:stretch/>
        </p:blipFill>
        <p:spPr>
          <a:xfrm>
            <a:off x="7540487" y="888589"/>
            <a:ext cx="4194313" cy="3299098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018ABBE-4AE1-2B9E-FD76-A456C3C1D889}"/>
              </a:ext>
            </a:extLst>
          </p:cNvPr>
          <p:cNvSpPr txBox="1">
            <a:spLocks noChangeArrowheads="1"/>
          </p:cNvSpPr>
          <p:nvPr/>
        </p:nvSpPr>
        <p:spPr>
          <a:xfrm>
            <a:off x="7282549" y="-4428"/>
            <a:ext cx="4809063" cy="5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Question</a:t>
            </a:r>
            <a:r>
              <a:rPr kumimoji="1" lang="zh-CN" altLang="en-US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Generator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39EFA55-A934-2156-B385-828E44AFDB5E}"/>
              </a:ext>
            </a:extLst>
          </p:cNvPr>
          <p:cNvSpPr txBox="1">
            <a:spLocks noChangeArrowheads="1"/>
          </p:cNvSpPr>
          <p:nvPr/>
        </p:nvSpPr>
        <p:spPr>
          <a:xfrm>
            <a:off x="7393662" y="4602939"/>
            <a:ext cx="4809063" cy="5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Data Filter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58DD991-3BEF-6DE9-F4E8-8D5FDCC24A65}"/>
              </a:ext>
            </a:extLst>
          </p:cNvPr>
          <p:cNvSpPr/>
          <p:nvPr/>
        </p:nvSpPr>
        <p:spPr>
          <a:xfrm>
            <a:off x="8479824" y="5443380"/>
            <a:ext cx="1590500" cy="653413"/>
          </a:xfrm>
          <a:prstGeom prst="roundRect">
            <a:avLst>
              <a:gd name="adj" fmla="val 20664"/>
            </a:avLst>
          </a:prstGeom>
          <a:solidFill>
            <a:schemeClr val="accent6">
              <a:lumMod val="20000"/>
              <a:lumOff val="80000"/>
            </a:schemeClr>
          </a:solidFill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F4C519-E17D-E404-677E-8E609E3ADCF4}"/>
              </a:ext>
            </a:extLst>
          </p:cNvPr>
          <p:cNvSpPr txBox="1"/>
          <p:nvPr/>
        </p:nvSpPr>
        <p:spPr>
          <a:xfrm>
            <a:off x="8533636" y="5588962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pple Braille" pitchFamily="2" charset="0"/>
              </a:rPr>
              <a:t>Expert Model</a:t>
            </a:r>
            <a:endParaRPr kumimoji="1" lang="zh-CN" altLang="en-US" dirty="0">
              <a:latin typeface="Apple Braille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2457DD-80E8-6E32-6932-3BB5EA8D8D75}"/>
              </a:ext>
            </a:extLst>
          </p:cNvPr>
          <p:cNvSpPr txBox="1"/>
          <p:nvPr/>
        </p:nvSpPr>
        <p:spPr>
          <a:xfrm>
            <a:off x="6946370" y="545046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419CFF"/>
                </a:solidFill>
                <a:latin typeface="Apple Braille" pitchFamily="2" charset="0"/>
              </a:rPr>
              <a:t>Generated</a:t>
            </a:r>
          </a:p>
          <a:p>
            <a:pPr algn="ctr"/>
            <a:r>
              <a:rPr kumimoji="1" lang="en-US" altLang="zh-CN" dirty="0">
                <a:solidFill>
                  <a:srgbClr val="419CFF"/>
                </a:solidFill>
                <a:latin typeface="Apple Braille" pitchFamily="2" charset="0"/>
              </a:rPr>
              <a:t>Question</a:t>
            </a:r>
            <a:endParaRPr kumimoji="1" lang="zh-CN" altLang="en-US" dirty="0">
              <a:solidFill>
                <a:srgbClr val="419CFF"/>
              </a:solidFill>
              <a:latin typeface="Apple Braille" pitchFamily="2" charset="0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3DECA04C-0811-6A6E-DB3B-074506DBCFA7}"/>
              </a:ext>
            </a:extLst>
          </p:cNvPr>
          <p:cNvSpPr/>
          <p:nvPr/>
        </p:nvSpPr>
        <p:spPr>
          <a:xfrm>
            <a:off x="8122280" y="5735869"/>
            <a:ext cx="296862" cy="1886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718C482F-0DD7-B3EA-9B5B-1280FD9B7317}"/>
              </a:ext>
            </a:extLst>
          </p:cNvPr>
          <p:cNvSpPr/>
          <p:nvPr/>
        </p:nvSpPr>
        <p:spPr>
          <a:xfrm>
            <a:off x="10190194" y="5718992"/>
            <a:ext cx="588643" cy="239302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F2DA40-E135-E885-EF36-47D8183BD968}"/>
              </a:ext>
            </a:extLst>
          </p:cNvPr>
          <p:cNvSpPr txBox="1"/>
          <p:nvPr/>
        </p:nvSpPr>
        <p:spPr>
          <a:xfrm>
            <a:off x="10738881" y="5477698"/>
            <a:ext cx="1576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19CFF"/>
                </a:solidFill>
                <a:latin typeface="Apple Braille" pitchFamily="2" charset="0"/>
              </a:rPr>
              <a:t>Pass if Answer </a:t>
            </a:r>
          </a:p>
          <a:p>
            <a:pPr algn="ctr"/>
            <a:r>
              <a:rPr kumimoji="1" lang="en-US" altLang="zh-CN" sz="1600" dirty="0">
                <a:solidFill>
                  <a:srgbClr val="419CFF"/>
                </a:solidFill>
                <a:latin typeface="Apple Braille" pitchFamily="2" charset="0"/>
              </a:rPr>
              <a:t>= Predictions</a:t>
            </a:r>
            <a:endParaRPr kumimoji="1" lang="zh-CN" altLang="en-US" sz="1600" dirty="0">
              <a:solidFill>
                <a:srgbClr val="419CFF"/>
              </a:solidFill>
              <a:latin typeface="Apple Braille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A2C397-3B20-110B-1377-B56A238E2323}"/>
              </a:ext>
            </a:extLst>
          </p:cNvPr>
          <p:cNvSpPr txBox="1"/>
          <p:nvPr/>
        </p:nvSpPr>
        <p:spPr>
          <a:xfrm>
            <a:off x="9990390" y="526670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Apple Braille" pitchFamily="2" charset="0"/>
              </a:rPr>
              <a:t>Sample </a:t>
            </a:r>
          </a:p>
          <a:p>
            <a:pPr algn="ctr"/>
            <a:r>
              <a:rPr kumimoji="1" lang="en-US" altLang="zh-CN" sz="1600" dirty="0">
                <a:latin typeface="Apple Braille" pitchFamily="2" charset="0"/>
              </a:rPr>
              <a:t>k</a:t>
            </a:r>
            <a:endParaRPr kumimoji="1" lang="zh-CN" altLang="en-US" sz="1600" dirty="0">
              <a:latin typeface="Apple Braille" pitchFamily="2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A3EFE30-7C25-F6FE-1A1E-BC8030EFD4DA}"/>
              </a:ext>
            </a:extLst>
          </p:cNvPr>
          <p:cNvSpPr/>
          <p:nvPr/>
        </p:nvSpPr>
        <p:spPr>
          <a:xfrm>
            <a:off x="7262856" y="819489"/>
            <a:ext cx="4680043" cy="3479451"/>
          </a:xfrm>
          <a:prstGeom prst="roundRect">
            <a:avLst>
              <a:gd name="adj" fmla="val 2066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78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03690-C8C6-DF18-B8FD-5204C4D0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" y="1518495"/>
            <a:ext cx="5235745" cy="10208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95F5BC-CCEC-7977-B881-65D2B21E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673" y="984760"/>
            <a:ext cx="3695700" cy="1752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933AB4-CFD3-1388-A3D3-7C7D4903167B}"/>
              </a:ext>
            </a:extLst>
          </p:cNvPr>
          <p:cNvSpPr txBox="1"/>
          <p:nvPr/>
        </p:nvSpPr>
        <p:spPr>
          <a:xfrm>
            <a:off x="6671613" y="276874"/>
            <a:ext cx="5986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Diverse Equations Generator: </a:t>
            </a:r>
          </a:p>
          <a:p>
            <a:pPr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 </a:t>
            </a:r>
            <a:r>
              <a:rPr kumimoji="1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Diversity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is important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for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data</a:t>
            </a:r>
            <a:r>
              <a:rPr kumimoji="1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18B2AF-C52F-6F91-9E12-A9809D3E84C3}"/>
              </a:ext>
            </a:extLst>
          </p:cNvPr>
          <p:cNvSpPr txBox="1"/>
          <p:nvPr/>
        </p:nvSpPr>
        <p:spPr>
          <a:xfrm>
            <a:off x="65172" y="276874"/>
            <a:ext cx="5986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Overall Performance: </a:t>
            </a:r>
          </a:p>
          <a:p>
            <a:pPr>
              <a:defRPr/>
            </a:pPr>
            <a:r>
              <a:rPr kumimoji="1" lang="en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27.8%</a:t>
            </a:r>
            <a:r>
              <a:rPr kumimoji="1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increase in diverse questions evaluation.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DFFE20-72E0-9D30-DC22-BFBE8CB30828}"/>
              </a:ext>
            </a:extLst>
          </p:cNvPr>
          <p:cNvSpPr txBox="1"/>
          <p:nvPr/>
        </p:nvSpPr>
        <p:spPr>
          <a:xfrm>
            <a:off x="65172" y="3254138"/>
            <a:ext cx="5986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" altLang="zh-CN" sz="20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</a:rPr>
              <a:t>Equation-aware Question Generator</a:t>
            </a:r>
          </a:p>
          <a:p>
            <a:pPr>
              <a:defRPr/>
            </a:pPr>
            <a:r>
              <a:rPr lang="en" altLang="zh-CN" sz="2000" b="1" dirty="0">
                <a:solidFill>
                  <a:schemeClr val="accent1"/>
                </a:solidFill>
                <a:latin typeface="Apple Braille" pitchFamily="2" charset="0"/>
              </a:rPr>
              <a:t> 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92F4D8-6A58-7A73-27FB-1F64FA4BA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2" y="3869163"/>
            <a:ext cx="5285480" cy="9729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EFBBDD-2D8F-B1E2-3499-09479AB9C5AE}"/>
              </a:ext>
            </a:extLst>
          </p:cNvPr>
          <p:cNvSpPr txBox="1"/>
          <p:nvPr/>
        </p:nvSpPr>
        <p:spPr>
          <a:xfrm>
            <a:off x="6671613" y="3161277"/>
            <a:ext cx="5986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0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</a:rPr>
              <a:t>Data Filter</a:t>
            </a:r>
            <a:r>
              <a:rPr kumimoji="1" lang="en-US" altLang="zh-CN" sz="20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</a:rPr>
              <a:t>: </a:t>
            </a:r>
          </a:p>
          <a:p>
            <a:pPr>
              <a:defRPr/>
            </a:pPr>
            <a:r>
              <a:rPr kumimoji="1" lang="en-US" altLang="zh-CN" sz="2000" dirty="0">
                <a:latin typeface="Apple Braille" pitchFamily="2" charset="0"/>
                <a:ea typeface="等线" panose="02010600030101010101" pitchFamily="2" charset="-122"/>
              </a:rPr>
              <a:t>Tradeoff between quality and quantity.</a:t>
            </a:r>
            <a:endParaRPr kumimoji="1" lang="en" altLang="zh-CN" sz="2000" dirty="0">
              <a:latin typeface="Apple Braille" pitchFamily="2" charset="0"/>
              <a:ea typeface="等线" panose="02010600030101010101" pitchFamily="2" charset="-122"/>
            </a:endParaRPr>
          </a:p>
        </p:txBody>
      </p:sp>
      <p:pic>
        <p:nvPicPr>
          <p:cNvPr id="2" name="图片 1" descr="图表, 条形图&#10;&#10;描述已自动生成">
            <a:extLst>
              <a:ext uri="{FF2B5EF4-FFF2-40B4-BE49-F238E27FC236}">
                <a16:creationId xmlns:a16="http://schemas.microsoft.com/office/drawing/2014/main" id="{7F87994F-F2B2-0B62-A199-22D5814F3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350" y="3946749"/>
            <a:ext cx="4658002" cy="29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8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05DF10E-9EBE-3CAC-4DC1-1304EA3D57AC}"/>
              </a:ext>
            </a:extLst>
          </p:cNvPr>
          <p:cNvSpPr txBox="1">
            <a:spLocks noChangeArrowheads="1"/>
          </p:cNvSpPr>
          <p:nvPr/>
        </p:nvSpPr>
        <p:spPr>
          <a:xfrm>
            <a:off x="-1819074" y="0"/>
            <a:ext cx="9605482" cy="588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1" lang="zh-CN" altLang="en-US" sz="32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  <a:cs typeface="+mn-cs"/>
              </a:rPr>
              <a:t>Dataset: DiverseMath23k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5F2496-32AC-33B7-8629-E1106B0FCCBC}"/>
              </a:ext>
            </a:extLst>
          </p:cNvPr>
          <p:cNvSpPr txBox="1"/>
          <p:nvPr/>
        </p:nvSpPr>
        <p:spPr>
          <a:xfrm>
            <a:off x="932784" y="1102505"/>
            <a:ext cx="1078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Apple Braille" pitchFamily="2" charset="0"/>
              </a:rPr>
              <a:t>We apply our trained framework</a:t>
            </a:r>
            <a:r>
              <a:rPr kumimoji="1" lang="zh-CN" altLang="en-US" dirty="0">
                <a:latin typeface="Apple Braille" pitchFamily="2" charset="0"/>
              </a:rPr>
              <a:t> </a:t>
            </a:r>
            <a:r>
              <a:rPr kumimoji="1" lang="en" altLang="zh-CN" dirty="0">
                <a:latin typeface="Apple Braille" pitchFamily="2" charset="0"/>
              </a:rPr>
              <a:t>on Math23k to create a </a:t>
            </a:r>
            <a:r>
              <a:rPr kumimoji="1" lang="en" altLang="zh-CN" b="1" dirty="0">
                <a:latin typeface="Apple Braille" pitchFamily="2" charset="0"/>
              </a:rPr>
              <a:t>diverse</a:t>
            </a:r>
            <a:r>
              <a:rPr kumimoji="1" lang="zh-CN" altLang="en-US" b="1" dirty="0">
                <a:latin typeface="Apple Braille" pitchFamily="2" charset="0"/>
              </a:rPr>
              <a:t> </a:t>
            </a:r>
            <a:r>
              <a:rPr kumimoji="1" lang="en-US" altLang="zh-CN" b="1" dirty="0">
                <a:latin typeface="Apple Braille" pitchFamily="2" charset="0"/>
              </a:rPr>
              <a:t>Chinese</a:t>
            </a:r>
            <a:r>
              <a:rPr kumimoji="1" lang="en" altLang="zh-CN" b="1" dirty="0">
                <a:latin typeface="Apple Braille" pitchFamily="2" charset="0"/>
              </a:rPr>
              <a:t> MWP dataset </a:t>
            </a:r>
            <a:r>
              <a:rPr kumimoji="1" lang="en" altLang="zh-CN" dirty="0">
                <a:latin typeface="Apple Braille" pitchFamily="2" charset="0"/>
              </a:rPr>
              <a:t>(called DiverseMath23K) with diverse questions, which contains</a:t>
            </a:r>
            <a:r>
              <a:rPr kumimoji="1" lang="en" altLang="zh-CN" b="1" dirty="0">
                <a:latin typeface="Apple Braille" pitchFamily="2" charset="0"/>
              </a:rPr>
              <a:t> 38,320, 1,255, 1,728 MWPs for training, validation, and testing respectively. </a:t>
            </a:r>
            <a:endParaRPr kumimoji="1" lang="zh-CN" altLang="en-US" b="1" dirty="0">
              <a:latin typeface="Apple Braille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1C5002-3B47-5749-B250-7FF79088F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3" t="3849" b="17609"/>
          <a:stretch/>
        </p:blipFill>
        <p:spPr>
          <a:xfrm>
            <a:off x="3507692" y="2786101"/>
            <a:ext cx="4829774" cy="3671643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1147F7D-2958-8D5A-6BE8-E17F0BEC54A7}"/>
              </a:ext>
            </a:extLst>
          </p:cNvPr>
          <p:cNvSpPr/>
          <p:nvPr/>
        </p:nvSpPr>
        <p:spPr>
          <a:xfrm>
            <a:off x="3195144" y="2539415"/>
            <a:ext cx="5454869" cy="4158610"/>
          </a:xfrm>
          <a:prstGeom prst="roundRect">
            <a:avLst>
              <a:gd name="adj" fmla="val 1232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24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F1D7E5-8E47-9ED7-21B4-776629CD9466}"/>
              </a:ext>
            </a:extLst>
          </p:cNvPr>
          <p:cNvSpPr txBox="1"/>
          <p:nvPr/>
        </p:nvSpPr>
        <p:spPr>
          <a:xfrm>
            <a:off x="609590" y="501050"/>
            <a:ext cx="11393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zh-CN" sz="2400" dirty="0">
              <a:latin typeface="Apple Braille" pitchFamily="2" charset="0"/>
            </a:endParaRPr>
          </a:p>
          <a:p>
            <a:r>
              <a:rPr kumimoji="1" lang="en-US" altLang="zh-CN" sz="2400" dirty="0">
                <a:latin typeface="Apple Braille" pitchFamily="2" charset="0"/>
              </a:rPr>
              <a:t>·</a:t>
            </a:r>
            <a:r>
              <a:rPr kumimoji="1" lang="zh-CN" altLang="en-US" sz="2400" dirty="0">
                <a:latin typeface="Apple Braille" pitchFamily="2" charset="0"/>
              </a:rPr>
              <a:t> </a:t>
            </a:r>
            <a:r>
              <a:rPr kumimoji="1" lang="en" altLang="zh-CN" sz="2400" dirty="0">
                <a:latin typeface="Apple Braille" pitchFamily="2" charset="0"/>
              </a:rPr>
              <a:t>S</a:t>
            </a:r>
            <a:r>
              <a:rPr kumimoji="1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ynthetic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data</a:t>
            </a:r>
            <a:r>
              <a:rPr kumimoji="1" lang="en" altLang="zh-CN" sz="2400" dirty="0">
                <a:latin typeface="Apple Braille" pitchFamily="2" charset="0"/>
              </a:rPr>
              <a:t> become more and more important </a:t>
            </a:r>
            <a:r>
              <a:rPr kumimoji="1" lang="en-US" altLang="zh-CN" sz="2400" dirty="0">
                <a:latin typeface="Apple Braille" pitchFamily="2" charset="0"/>
              </a:rPr>
              <a:t>(not only in math reasoning).</a:t>
            </a:r>
            <a:endParaRPr kumimoji="1" lang="zh-CN" altLang="en-US" sz="2400" dirty="0">
              <a:latin typeface="Apple Braille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B49F3A-1EBE-6693-4A34-02E09B0AD1C2}"/>
              </a:ext>
            </a:extLst>
          </p:cNvPr>
          <p:cNvSpPr txBox="1"/>
          <p:nvPr/>
        </p:nvSpPr>
        <p:spPr>
          <a:xfrm>
            <a:off x="204952" y="189186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latin typeface="Apple Braille" pitchFamily="2" charset="0"/>
              </a:rPr>
              <a:t>In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the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era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of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LLMs</a:t>
            </a:r>
            <a:endParaRPr kumimoji="1" lang="en" altLang="zh-CN" sz="2800" b="1" dirty="0">
              <a:latin typeface="Apple Braille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A7EC24-1055-49E5-E15B-59CB1828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76" y="3081722"/>
            <a:ext cx="5891048" cy="21792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0B6F0F-EBC8-91AF-5D18-E770079FD039}"/>
              </a:ext>
            </a:extLst>
          </p:cNvPr>
          <p:cNvSpPr txBox="1"/>
          <p:nvPr/>
        </p:nvSpPr>
        <p:spPr>
          <a:xfrm>
            <a:off x="8596484" y="4710916"/>
            <a:ext cx="2251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i="1" dirty="0">
                <a:latin typeface="Apple Braille" pitchFamily="2" charset="0"/>
              </a:rPr>
              <a:t>(Yu </a:t>
            </a:r>
            <a:r>
              <a:rPr lang="en" altLang="zh-CN" sz="1400" i="1" dirty="0" err="1">
                <a:latin typeface="Apple Braille" pitchFamily="2" charset="0"/>
              </a:rPr>
              <a:t>et.al</a:t>
            </a:r>
            <a:r>
              <a:rPr lang="en" altLang="zh-CN" sz="1400" i="1" dirty="0">
                <a:latin typeface="Apple Braille" pitchFamily="2" charset="0"/>
              </a:rPr>
              <a:t>, ICLR 2024)</a:t>
            </a:r>
            <a:endParaRPr lang="zh-CN" altLang="en-US" sz="1400" i="1" dirty="0">
              <a:latin typeface="Apple Braille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F7BC08-2D8D-4553-855A-062EF27C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555" y="1444456"/>
            <a:ext cx="5720929" cy="13794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298DD76-4A63-27DC-33B4-FBC9C766EBEE}"/>
              </a:ext>
            </a:extLst>
          </p:cNvPr>
          <p:cNvSpPr txBox="1"/>
          <p:nvPr/>
        </p:nvSpPr>
        <p:spPr>
          <a:xfrm>
            <a:off x="8596484" y="2378862"/>
            <a:ext cx="2251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i="1" dirty="0">
                <a:latin typeface="Apple Braille" pitchFamily="2" charset="0"/>
              </a:rPr>
              <a:t>(Yue </a:t>
            </a:r>
            <a:r>
              <a:rPr lang="en" altLang="zh-CN" sz="1400" i="1" dirty="0" err="1">
                <a:latin typeface="Apple Braille" pitchFamily="2" charset="0"/>
              </a:rPr>
              <a:t>et.al</a:t>
            </a:r>
            <a:r>
              <a:rPr lang="en" altLang="zh-CN" sz="1400" i="1" dirty="0">
                <a:latin typeface="Apple Braille" pitchFamily="2" charset="0"/>
              </a:rPr>
              <a:t>, ICLR 2024)</a:t>
            </a:r>
            <a:endParaRPr lang="zh-CN" altLang="en-US" sz="1400" i="1" dirty="0">
              <a:latin typeface="Apple Braille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05D7D6-7631-C22E-2462-D6D8F45FA5DA}"/>
              </a:ext>
            </a:extLst>
          </p:cNvPr>
          <p:cNvSpPr txBox="1"/>
          <p:nvPr/>
        </p:nvSpPr>
        <p:spPr>
          <a:xfrm>
            <a:off x="609590" y="5553283"/>
            <a:ext cx="11393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zh-CN" sz="2400" dirty="0">
              <a:latin typeface="Apple Braille" pitchFamily="2" charset="0"/>
            </a:endParaRPr>
          </a:p>
          <a:p>
            <a:r>
              <a:rPr kumimoji="1" lang="en-US" altLang="zh-CN" sz="2400" dirty="0">
                <a:latin typeface="Apple Braille" pitchFamily="2" charset="0"/>
              </a:rPr>
              <a:t>·</a:t>
            </a:r>
            <a:r>
              <a:rPr kumimoji="1" lang="zh-CN" altLang="en-US" sz="2400" dirty="0">
                <a:latin typeface="Apple Braille" pitchFamily="2" charset="0"/>
              </a:rPr>
              <a:t> </a:t>
            </a:r>
            <a:r>
              <a:rPr kumimoji="1" lang="en" altLang="zh-CN" sz="2400" dirty="0">
                <a:latin typeface="Apple Braille" pitchFamily="2" charset="0"/>
              </a:rPr>
              <a:t>S</a:t>
            </a:r>
            <a:r>
              <a:rPr kumimoji="1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ynthetic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data framework is easier to design due to the flexibility</a:t>
            </a: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of</a:t>
            </a: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LLMs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.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</a:t>
            </a:r>
            <a:endParaRPr kumimoji="1" lang="zh-CN" altLang="en-US" sz="2400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40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695926-6930-F472-8F1C-442B4C4B933E}"/>
              </a:ext>
            </a:extLst>
          </p:cNvPr>
          <p:cNvSpPr txBox="1"/>
          <p:nvPr/>
        </p:nvSpPr>
        <p:spPr>
          <a:xfrm>
            <a:off x="2509961" y="1664911"/>
            <a:ext cx="7414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                       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Reasoning…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Math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Problem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                                     </a:t>
            </a:r>
            <a:r>
              <a:rPr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Answer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     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373E1877-5993-83BA-3B66-A25B11DA9005}"/>
              </a:ext>
            </a:extLst>
          </p:cNvPr>
          <p:cNvSpPr/>
          <p:nvPr/>
        </p:nvSpPr>
        <p:spPr>
          <a:xfrm>
            <a:off x="4691270" y="2646283"/>
            <a:ext cx="410817" cy="45719"/>
          </a:xfrm>
          <a:prstGeom prst="rightArrow">
            <a:avLst/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CD94DDB-2F0B-27CA-7689-372556599BB0}"/>
              </a:ext>
            </a:extLst>
          </p:cNvPr>
          <p:cNvCxnSpPr>
            <a:endCxn id="3" idx="0"/>
          </p:cNvCxnSpPr>
          <p:nvPr/>
        </p:nvCxnSpPr>
        <p:spPr>
          <a:xfrm>
            <a:off x="4558748" y="2646283"/>
            <a:ext cx="52048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30BF08-CE49-54FF-C40D-54C5E66A8B5B}"/>
              </a:ext>
            </a:extLst>
          </p:cNvPr>
          <p:cNvCxnSpPr/>
          <p:nvPr/>
        </p:nvCxnSpPr>
        <p:spPr>
          <a:xfrm>
            <a:off x="7441096" y="2613152"/>
            <a:ext cx="52048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5E451C6-9A20-FEF2-C890-2E5E46A9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37" y="2094661"/>
            <a:ext cx="1103243" cy="11032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6337E8-3B80-D2C8-F31C-F31FD83C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84000"/>
                    </a14:imgEffect>
                  </a14:imgLayer>
                </a14:imgProps>
              </a:ext>
            </a:extLst>
          </a:blip>
          <a:srcRect l="-497" t="-253" r="497" b="71490"/>
          <a:stretch/>
        </p:blipFill>
        <p:spPr>
          <a:xfrm>
            <a:off x="1256751" y="3586881"/>
            <a:ext cx="4129210" cy="686746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9F44350-4D39-CFFD-21E5-BDEFF3175979}"/>
              </a:ext>
            </a:extLst>
          </p:cNvPr>
          <p:cNvSpPr/>
          <p:nvPr/>
        </p:nvSpPr>
        <p:spPr>
          <a:xfrm>
            <a:off x="1121634" y="3330011"/>
            <a:ext cx="4373126" cy="1200487"/>
          </a:xfrm>
          <a:prstGeom prst="roundRect">
            <a:avLst>
              <a:gd name="adj" fmla="val 2066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05BB65-8337-5690-DE39-19024DEBF9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t="27803" r="2687" b="4283"/>
          <a:stretch/>
        </p:blipFill>
        <p:spPr>
          <a:xfrm>
            <a:off x="7283960" y="3120015"/>
            <a:ext cx="3317852" cy="1350972"/>
          </a:xfrm>
          <a:prstGeom prst="rect">
            <a:avLst/>
          </a:prstGeom>
          <a:ln w="0">
            <a:noFill/>
          </a:ln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BF8D818C-5FC9-F1C0-3B2F-4BF3735B9BF7}"/>
              </a:ext>
            </a:extLst>
          </p:cNvPr>
          <p:cNvSpPr/>
          <p:nvPr/>
        </p:nvSpPr>
        <p:spPr>
          <a:xfrm>
            <a:off x="7206940" y="2993366"/>
            <a:ext cx="3394871" cy="1546965"/>
          </a:xfrm>
          <a:prstGeom prst="roundRect">
            <a:avLst>
              <a:gd name="adj" fmla="val 11685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83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FDF4AEC6-658D-1C48-537C-A90FEAB5768D}"/>
              </a:ext>
            </a:extLst>
          </p:cNvPr>
          <p:cNvSpPr/>
          <p:nvPr/>
        </p:nvSpPr>
        <p:spPr>
          <a:xfrm>
            <a:off x="6096000" y="3790233"/>
            <a:ext cx="504680" cy="1913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29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B49F3A-1EBE-6693-4A34-02E09B0AD1C2}"/>
              </a:ext>
            </a:extLst>
          </p:cNvPr>
          <p:cNvSpPr txBox="1"/>
          <p:nvPr/>
        </p:nvSpPr>
        <p:spPr>
          <a:xfrm>
            <a:off x="204952" y="189186"/>
            <a:ext cx="7693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latin typeface="Apple Braille" pitchFamily="2" charset="0"/>
              </a:rPr>
              <a:t>In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the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era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of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LLMs (about Less is More)</a:t>
            </a:r>
            <a:endParaRPr kumimoji="1" lang="en" altLang="zh-CN" sz="2800" b="1" dirty="0">
              <a:latin typeface="Apple Braille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14626A-59E9-243D-C0C2-B6F6C65C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36"/>
            <a:ext cx="6432331" cy="14967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2089B0-9E0C-C98D-748B-A726A7DB300B}"/>
              </a:ext>
            </a:extLst>
          </p:cNvPr>
          <p:cNvSpPr txBox="1"/>
          <p:nvPr/>
        </p:nvSpPr>
        <p:spPr>
          <a:xfrm>
            <a:off x="204952" y="1023229"/>
            <a:ext cx="7071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pple Braille" pitchFamily="2" charset="0"/>
              </a:rPr>
              <a:t>SFT on </a:t>
            </a:r>
            <a:r>
              <a:rPr kumimoji="1" lang="en-US" altLang="zh-CN" sz="2000" dirty="0" err="1">
                <a:latin typeface="Apple Braille" pitchFamily="2" charset="0"/>
              </a:rPr>
              <a:t>Qwen</a:t>
            </a:r>
            <a:r>
              <a:rPr kumimoji="1" lang="en-US" altLang="zh-CN" sz="2000" dirty="0">
                <a:latin typeface="Apple Braille" pitchFamily="2" charset="0"/>
              </a:rPr>
              <a:t> model with 1k data can get good performance:</a:t>
            </a:r>
            <a:endParaRPr kumimoji="1" lang="zh-CN" altLang="en-US" sz="2000" dirty="0">
              <a:latin typeface="Apple Braille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616AB6-4C4C-B43E-540B-FFF0209B4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0"/>
          <a:stretch/>
        </p:blipFill>
        <p:spPr>
          <a:xfrm>
            <a:off x="6076605" y="1532733"/>
            <a:ext cx="6115395" cy="14967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A5E2E-C1FD-4CAE-5CFA-777688198691}"/>
              </a:ext>
            </a:extLst>
          </p:cNvPr>
          <p:cNvSpPr txBox="1"/>
          <p:nvPr/>
        </p:nvSpPr>
        <p:spPr>
          <a:xfrm>
            <a:off x="204952" y="3340295"/>
            <a:ext cx="1162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pple Braille" pitchFamily="2" charset="0"/>
              </a:rPr>
              <a:t>Actually, the </a:t>
            </a:r>
            <a:r>
              <a:rPr kumimoji="1" lang="en-US" altLang="zh-CN" sz="2000" dirty="0" err="1">
                <a:latin typeface="Apple Braille" pitchFamily="2" charset="0"/>
              </a:rPr>
              <a:t>Qwen</a:t>
            </a:r>
            <a:r>
              <a:rPr kumimoji="1" lang="en-US" altLang="zh-CN" sz="2000" dirty="0">
                <a:latin typeface="Apple Braille" pitchFamily="2" charset="0"/>
              </a:rPr>
              <a:t> base models have been </a:t>
            </a:r>
            <a:r>
              <a:rPr kumimoji="1" lang="en-US" altLang="zh-CN" sz="2000" b="1" dirty="0">
                <a:latin typeface="Apple Braille" pitchFamily="2" charset="0"/>
              </a:rPr>
              <a:t>pretrained</a:t>
            </a:r>
            <a:r>
              <a:rPr kumimoji="1" lang="en-US" altLang="zh-CN" sz="2000" dirty="0">
                <a:latin typeface="Apple Braille" pitchFamily="2" charset="0"/>
              </a:rPr>
              <a:t> on huge number of </a:t>
            </a:r>
            <a:r>
              <a:rPr kumimoji="1" lang="en-US" altLang="zh-CN" sz="2000" b="1" dirty="0">
                <a:latin typeface="Apple Braille" pitchFamily="2" charset="0"/>
              </a:rPr>
              <a:t>synthetic</a:t>
            </a:r>
            <a:r>
              <a:rPr kumimoji="1" lang="zh-CN" altLang="en-US" sz="2000" b="1" dirty="0">
                <a:latin typeface="Apple Braille" pitchFamily="2" charset="0"/>
              </a:rPr>
              <a:t> </a:t>
            </a:r>
            <a:r>
              <a:rPr kumimoji="1" lang="en-US" altLang="zh-CN" sz="2000" b="1" dirty="0">
                <a:latin typeface="Apple Braille" pitchFamily="2" charset="0"/>
              </a:rPr>
              <a:t>math QA pairs</a:t>
            </a:r>
            <a:r>
              <a:rPr kumimoji="1" lang="en-US" altLang="zh-CN" sz="2000" dirty="0">
                <a:latin typeface="Apple Braille" pitchFamily="2" charset="0"/>
              </a:rPr>
              <a:t>:</a:t>
            </a:r>
            <a:endParaRPr kumimoji="1" lang="zh-CN" altLang="en-US" sz="2000" dirty="0">
              <a:latin typeface="Apple Braille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9CC147-5675-E9A1-B88B-790FA0E11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97"/>
          <a:stretch/>
        </p:blipFill>
        <p:spPr>
          <a:xfrm>
            <a:off x="0" y="3892724"/>
            <a:ext cx="5733393" cy="27760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5CE051-8A43-1063-69B3-B31FD3DED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872" y="4838139"/>
            <a:ext cx="6231128" cy="8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8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B49F3A-1EBE-6693-4A34-02E09B0AD1C2}"/>
              </a:ext>
            </a:extLst>
          </p:cNvPr>
          <p:cNvSpPr txBox="1"/>
          <p:nvPr/>
        </p:nvSpPr>
        <p:spPr>
          <a:xfrm>
            <a:off x="204952" y="189186"/>
            <a:ext cx="7693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latin typeface="Apple Braille" pitchFamily="2" charset="0"/>
              </a:rPr>
              <a:t>In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the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era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of</a:t>
            </a:r>
            <a:r>
              <a:rPr kumimoji="1" lang="zh-CN" altLang="en-US" sz="2800" b="1" dirty="0">
                <a:latin typeface="Apple Braille" pitchFamily="2" charset="0"/>
              </a:rPr>
              <a:t> </a:t>
            </a:r>
            <a:r>
              <a:rPr kumimoji="1" lang="en-US" altLang="zh-CN" sz="2800" b="1" dirty="0">
                <a:latin typeface="Apple Braille" pitchFamily="2" charset="0"/>
              </a:rPr>
              <a:t>LLMs (about Less is More)</a:t>
            </a:r>
            <a:endParaRPr kumimoji="1" lang="en" altLang="zh-CN" sz="2800" b="1" dirty="0">
              <a:latin typeface="Apple Braille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908E8E-D8D8-0D98-2A96-514054E2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2" y="1066784"/>
            <a:ext cx="5239501" cy="47244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9A7234-63A4-080B-1EAA-A6CAD541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583564"/>
            <a:ext cx="6574330" cy="19519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CC00648-7818-5C82-1BE9-FE8188DDB6B6}"/>
              </a:ext>
            </a:extLst>
          </p:cNvPr>
          <p:cNvSpPr txBox="1"/>
          <p:nvPr/>
        </p:nvSpPr>
        <p:spPr>
          <a:xfrm>
            <a:off x="5885794" y="4074107"/>
            <a:ext cx="61012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20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The math solving ability of the </a:t>
            </a:r>
            <a:r>
              <a:rPr kumimoji="1" lang="en" altLang="zh-CN" sz="2000" dirty="0" err="1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Qwen</a:t>
            </a:r>
            <a:r>
              <a:rPr kumimoji="1" lang="en" altLang="zh-CN" sz="20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models is really easy to activate—𝐞𝐯𝐞𝐧 𝐰𝐢𝐭𝐡𝐨𝐮𝐭 𝐚𝐧𝐲 𝐭𝐫𝐚𝐢𝐧𝐢𝐧𝐠</a:t>
            </a:r>
            <a:r>
              <a:rPr kumimoji="1" lang="en-US" altLang="zh-CN" sz="20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.</a:t>
            </a:r>
            <a:endParaRPr kumimoji="1" lang="zh-CN" altLang="en-US" sz="20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74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8C7CBA9-569F-1DC8-DD3F-EFCBB87E96AE}"/>
              </a:ext>
            </a:extLst>
          </p:cNvPr>
          <p:cNvSpPr/>
          <p:nvPr/>
        </p:nvSpPr>
        <p:spPr>
          <a:xfrm>
            <a:off x="112640" y="101847"/>
            <a:ext cx="11966713" cy="6622774"/>
          </a:xfrm>
          <a:prstGeom prst="roundRect">
            <a:avLst>
              <a:gd name="adj" fmla="val 1099"/>
            </a:avLst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2120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7D3A1C-B2FD-039E-6414-41B2A0C4F7C9}"/>
              </a:ext>
            </a:extLst>
          </p:cNvPr>
          <p:cNvSpPr txBox="1"/>
          <p:nvPr/>
        </p:nvSpPr>
        <p:spPr>
          <a:xfrm>
            <a:off x="112640" y="538396"/>
            <a:ext cx="1159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Talk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Overview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C23532-0040-DDF7-1C63-9AAB31DD7326}"/>
              </a:ext>
            </a:extLst>
          </p:cNvPr>
          <p:cNvSpPr txBox="1"/>
          <p:nvPr/>
        </p:nvSpPr>
        <p:spPr>
          <a:xfrm>
            <a:off x="414561" y="1482399"/>
            <a:ext cx="112935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Part 1: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Boosting Mathematical Reasoning with Synthetic Data</a:t>
            </a:r>
          </a:p>
          <a:p>
            <a:pPr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Part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2: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Evaluating Mathematical Reasoning of Large Language Models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Part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3: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Advancing Math Reasoning with Environment Learning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848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B73691-8DF4-21D2-9D4A-E400AC767C40}"/>
              </a:ext>
            </a:extLst>
          </p:cNvPr>
          <p:cNvSpPr txBox="1"/>
          <p:nvPr/>
        </p:nvSpPr>
        <p:spPr>
          <a:xfrm>
            <a:off x="2715031" y="2230628"/>
            <a:ext cx="8287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 err="1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ChatGPT</a:t>
            </a:r>
            <a:r>
              <a:rPr kumimoji="1" lang="en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achieves 85.2% accuracy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on</a:t>
            </a:r>
            <a:r>
              <a:rPr kumimoji="1" lang="en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rule-based disturbance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like SVAMP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lang="en" altLang="zh-CN" sz="2000" i="1" dirty="0">
                <a:latin typeface="Apple Braille" pitchFamily="2" charset="0"/>
              </a:rPr>
              <a:t>(Patel et al. 2021).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BC00D-BB63-43BC-0D85-783F0464E36C}"/>
              </a:ext>
            </a:extLst>
          </p:cNvPr>
          <p:cNvSpPr txBox="1"/>
          <p:nvPr/>
        </p:nvSpPr>
        <p:spPr>
          <a:xfrm>
            <a:off x="124691" y="180109"/>
            <a:ext cx="1128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pple Braille" pitchFamily="2" charset="0"/>
              </a:rPr>
              <a:t>In</a:t>
            </a:r>
            <a:r>
              <a:rPr kumimoji="1" lang="zh-CN" altLang="en-US" sz="2400" dirty="0">
                <a:latin typeface="Apple Braille" pitchFamily="2" charset="0"/>
              </a:rPr>
              <a:t> </a:t>
            </a:r>
            <a:r>
              <a:rPr kumimoji="1" lang="en-US" altLang="zh-CN" sz="2400" dirty="0">
                <a:latin typeface="Apple Braille" pitchFamily="2" charset="0"/>
              </a:rPr>
              <a:t>2023, </a:t>
            </a:r>
            <a:r>
              <a:rPr kumimoji="1" lang="en-US" altLang="zh-CN" sz="2400" dirty="0" err="1">
                <a:latin typeface="Apple Braille" pitchFamily="2" charset="0"/>
              </a:rPr>
              <a:t>ChatGPT</a:t>
            </a:r>
            <a:r>
              <a:rPr kumimoji="1" lang="en-US" altLang="zh-CN" sz="2400" dirty="0">
                <a:latin typeface="Apple Braille" pitchFamily="2" charset="0"/>
              </a:rPr>
              <a:t> is coming, it can achieve good performance on simple math QA.</a:t>
            </a:r>
            <a:endParaRPr kumimoji="1" lang="zh-CN" altLang="en-US" sz="2400" dirty="0">
              <a:latin typeface="Apple Braille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46BC5F-A3B3-69CA-2D96-8AE136B1009C}"/>
              </a:ext>
            </a:extLst>
          </p:cNvPr>
          <p:cNvSpPr txBox="1"/>
          <p:nvPr/>
        </p:nvSpPr>
        <p:spPr>
          <a:xfrm>
            <a:off x="1184333" y="821911"/>
            <a:ext cx="1100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Is the math reasoning ability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of LLMs robust?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(Reasoning/Memorization)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43D361-08C0-2563-E6C5-E67CC66F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61" y="3101258"/>
            <a:ext cx="5479473" cy="3576633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4DC8636E-3E69-265C-D108-218EDDD98350}"/>
              </a:ext>
            </a:extLst>
          </p:cNvPr>
          <p:cNvSpPr/>
          <p:nvPr/>
        </p:nvSpPr>
        <p:spPr>
          <a:xfrm rot="5400000">
            <a:off x="5939582" y="710694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6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CCE0B1-AD2E-034C-D280-180DC3AC6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34"/>
          <a:stretch/>
        </p:blipFill>
        <p:spPr>
          <a:xfrm>
            <a:off x="726249" y="2348592"/>
            <a:ext cx="10739502" cy="13228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11C117-3892-B0E0-EAAD-F5E6F0A6DE4E}"/>
              </a:ext>
            </a:extLst>
          </p:cNvPr>
          <p:cNvSpPr txBox="1"/>
          <p:nvPr/>
        </p:nvSpPr>
        <p:spPr>
          <a:xfrm>
            <a:off x="10626917" y="6305967"/>
            <a:ext cx="2566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i="1" dirty="0">
                <a:latin typeface="Apple Braille" pitchFamily="2" charset="0"/>
              </a:rPr>
              <a:t>(AAAI 202</a:t>
            </a:r>
            <a:r>
              <a:rPr lang="en-US" altLang="zh-CN" sz="2000" i="1" dirty="0">
                <a:latin typeface="Apple Braille" pitchFamily="2" charset="0"/>
              </a:rPr>
              <a:t>4</a:t>
            </a:r>
            <a:r>
              <a:rPr lang="en" altLang="zh-CN" sz="2000" i="1" dirty="0">
                <a:latin typeface="Apple Braille" pitchFamily="2" charset="0"/>
              </a:rPr>
              <a:t>)</a:t>
            </a:r>
            <a:endParaRPr lang="zh-CN" altLang="en-US" sz="2000" i="1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9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80E758-0C4A-4E94-0114-D16B73E6C4B6}"/>
              </a:ext>
            </a:extLst>
          </p:cNvPr>
          <p:cNvSpPr txBox="1"/>
          <p:nvPr/>
        </p:nvSpPr>
        <p:spPr>
          <a:xfrm>
            <a:off x="1335472" y="378346"/>
            <a:ext cx="952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pple Braille" pitchFamily="2" charset="0"/>
                <a:cs typeface="Arial" panose="020B0604020202020204" pitchFamily="34" charset="0"/>
              </a:rPr>
              <a:t>Text Attack: </a:t>
            </a:r>
            <a:r>
              <a:rPr lang="en" altLang="zh-CN" sz="2400" b="1" dirty="0">
                <a:latin typeface="Apple Braille" pitchFamily="2" charset="0"/>
                <a:cs typeface="Arial" panose="020B0604020202020204" pitchFamily="34" charset="0"/>
              </a:rPr>
              <a:t>Iteratively attacking LLMs until predicting wrongly</a:t>
            </a:r>
            <a:r>
              <a:rPr lang="en-US" altLang="zh-CN" sz="2400" b="1" dirty="0">
                <a:latin typeface="Apple Braille" pitchFamily="2" charset="0"/>
                <a:cs typeface="Arial" panose="020B0604020202020204" pitchFamily="34" charset="0"/>
              </a:rPr>
              <a:t>.</a:t>
            </a:r>
            <a:endParaRPr lang="en" altLang="zh-CN" sz="2400" b="1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19B8DB-4C99-BCBE-4494-E9CEF38C873A}"/>
              </a:ext>
            </a:extLst>
          </p:cNvPr>
          <p:cNvSpPr txBox="1"/>
          <p:nvPr/>
        </p:nvSpPr>
        <p:spPr>
          <a:xfrm>
            <a:off x="1059871" y="1813202"/>
            <a:ext cx="10072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2400" dirty="0">
                <a:solidFill>
                  <a:schemeClr val="tx1"/>
                </a:solidFill>
                <a:latin typeface="Apple Braille Pinpoint 8 Dot" pitchFamily="2" charset="0"/>
                <a:cs typeface="Arial" panose="020B0604020202020204" pitchFamily="34" charset="0"/>
              </a:rPr>
              <a:t>💡A</a:t>
            </a:r>
            <a:r>
              <a:rPr lang="en" altLang="zh-CN" sz="2400" dirty="0">
                <a:solidFill>
                  <a:schemeClr val="tx1"/>
                </a:solidFill>
                <a:effectLst/>
                <a:latin typeface="Apple Braille Pinpoint 8 Dot" pitchFamily="2" charset="0"/>
                <a:cs typeface="Arial" panose="020B0604020202020204" pitchFamily="34" charset="0"/>
              </a:rPr>
              <a:t>ttacking math problem solver is different from attacking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Apple Braille Pinpoint 8 Dot" pitchFamily="2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schemeClr val="tx1"/>
                </a:solidFill>
                <a:effectLst/>
                <a:latin typeface="Apple Braille Pinpoint 8 Dot" pitchFamily="2" charset="0"/>
                <a:cs typeface="Arial" panose="020B0604020202020204" pitchFamily="34" charset="0"/>
              </a:rPr>
              <a:t>other NLP tasks where mathematical logic cannot be changed, hence we cannot directly apply current adversarial attacking methods.</a:t>
            </a:r>
            <a:endParaRPr lang="en" altLang="zh-CN" sz="2400" dirty="0">
              <a:solidFill>
                <a:schemeClr val="tx1"/>
              </a:solidFill>
              <a:latin typeface="Apple Braille Pinpoint 8 Dot" pitchFamily="2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B8EF79-DDD1-365E-5EFE-EA07E05BEA97}"/>
              </a:ext>
            </a:extLst>
          </p:cNvPr>
          <p:cNvSpPr txBox="1"/>
          <p:nvPr/>
        </p:nvSpPr>
        <p:spPr>
          <a:xfrm>
            <a:off x="4634345" y="3618547"/>
            <a:ext cx="663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Apple Braille" pitchFamily="2" charset="0"/>
                <a:cs typeface="Arial" panose="020B0604020202020204" pitchFamily="34" charset="0"/>
              </a:rPr>
              <a:t>Attack other tasks: </a:t>
            </a:r>
          </a:p>
          <a:p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F(X) = Y, F(X’) != Y                                        </a:t>
            </a:r>
          </a:p>
          <a:p>
            <a:r>
              <a:rPr kumimoji="1" lang="en" altLang="zh-CN" sz="2000" dirty="0">
                <a:latin typeface="Apple Braille" pitchFamily="2" charset="0"/>
                <a:cs typeface="Arial" panose="020B0604020202020204" pitchFamily="34" charset="0"/>
              </a:rPr>
              <a:t>X’ final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 = argmax Sim(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X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,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X’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), </a:t>
            </a:r>
            <a:r>
              <a:rPr lang="en" altLang="zh-CN" sz="2000" dirty="0" err="1">
                <a:effectLst/>
                <a:latin typeface="Apple Braille" pitchFamily="2" charset="0"/>
                <a:cs typeface="Arial" panose="020B0604020202020204" pitchFamily="34" charset="0"/>
              </a:rPr>
              <a:t>s.t.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F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(X)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!=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F</a:t>
            </a:r>
            <a:r>
              <a:rPr lang="en" altLang="zh-CN" sz="2000" dirty="0">
                <a:effectLst/>
                <a:latin typeface="Apple Braille" pitchFamily="2" charset="0"/>
                <a:cs typeface="Arial" panose="020B0604020202020204" pitchFamily="34" charset="0"/>
              </a:rPr>
              <a:t> (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X’)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     	</a:t>
            </a:r>
            <a:endParaRPr lang="zh-CN" alt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5AA12-FE56-94F0-9989-F7929B0B8E73}"/>
              </a:ext>
            </a:extLst>
          </p:cNvPr>
          <p:cNvSpPr txBox="1"/>
          <p:nvPr/>
        </p:nvSpPr>
        <p:spPr>
          <a:xfrm>
            <a:off x="4634345" y="4924658"/>
            <a:ext cx="7706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Apple Braille" pitchFamily="2" charset="0"/>
                <a:cs typeface="Arial" panose="020B0604020202020204" pitchFamily="34" charset="0"/>
              </a:rPr>
              <a:t>MathAttack</a:t>
            </a:r>
            <a:r>
              <a:rPr lang="en-US" altLang="zh-CN" sz="2000" b="1" dirty="0">
                <a:latin typeface="Apple Braille" pitchFamily="2" charset="0"/>
                <a:cs typeface="Arial" panose="020B0604020202020204" pitchFamily="34" charset="0"/>
              </a:rPr>
              <a:t>: </a:t>
            </a: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F(X) = Y, F(X’) != Y, </a:t>
            </a:r>
            <a:endParaRPr lang="en-US" altLang="zh-CN" sz="2000" dirty="0">
              <a:solidFill>
                <a:srgbClr val="FF0000"/>
              </a:solidFill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" altLang="zh-CN" sz="2000" dirty="0" err="1">
                <a:latin typeface="Apple Braille" pitchFamily="2" charset="0"/>
                <a:cs typeface="Arial" panose="020B0604020202020204" pitchFamily="34" charset="0"/>
              </a:rPr>
              <a:t>X’final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 = argmax Sim(X, X’), </a:t>
            </a:r>
            <a:r>
              <a:rPr lang="en" altLang="zh-CN" sz="2000" dirty="0" err="1">
                <a:latin typeface="Apple Braille" pitchFamily="2" charset="0"/>
                <a:cs typeface="Arial" panose="020B0604020202020204" pitchFamily="34" charset="0"/>
              </a:rPr>
              <a:t>s.t.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 F(X) != F (X’), </a:t>
            </a:r>
            <a:r>
              <a:rPr lang="en-US" altLang="zh-CN" sz="2000" dirty="0">
                <a:solidFill>
                  <a:srgbClr val="FF0000"/>
                </a:solidFill>
                <a:latin typeface="Apple Braille" pitchFamily="2" charset="0"/>
                <a:cs typeface="Arial" panose="020B0604020202020204" pitchFamily="34" charset="0"/>
              </a:rPr>
              <a:t>Logic(X) = Logic(X’)</a:t>
            </a:r>
            <a:endParaRPr kumimoji="1" lang="zh-CN" altLang="en-US" sz="2000" dirty="0">
              <a:latin typeface="Apple Braille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CF08EF-86F1-6AC3-3133-89928BEA7489}"/>
              </a:ext>
            </a:extLst>
          </p:cNvPr>
          <p:cNvSpPr txBox="1"/>
          <p:nvPr/>
        </p:nvSpPr>
        <p:spPr>
          <a:xfrm>
            <a:off x="-1295399" y="4188320"/>
            <a:ext cx="5791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kumimoji="1" lang="en-US" altLang="zh-CN" sz="1800" b="1" dirty="0">
                <a:latin typeface="Apple Braille" pitchFamily="2" charset="0"/>
                <a:cs typeface="Arial" panose="020B0604020202020204" pitchFamily="34" charset="0"/>
              </a:rPr>
              <a:t>X : </a:t>
            </a:r>
            <a:r>
              <a:rPr kumimoji="1" lang="en-US" altLang="zh-CN" dirty="0">
                <a:latin typeface="Apple Braille" pitchFamily="2" charset="0"/>
                <a:cs typeface="Arial" panose="020B0604020202020204" pitchFamily="34" charset="0"/>
              </a:rPr>
              <a:t>O</a:t>
            </a:r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riginal Input</a:t>
            </a:r>
          </a:p>
          <a:p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			</a:t>
            </a:r>
            <a:r>
              <a:rPr kumimoji="1" lang="en-US" altLang="zh-CN" sz="1800" b="1" dirty="0">
                <a:latin typeface="Apple Braille" pitchFamily="2" charset="0"/>
                <a:cs typeface="Arial" panose="020B0604020202020204" pitchFamily="34" charset="0"/>
              </a:rPr>
              <a:t>Y:  </a:t>
            </a:r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Ground </a:t>
            </a:r>
            <a:r>
              <a:rPr kumimoji="1" lang="en-US" altLang="zh-CN" dirty="0">
                <a:latin typeface="Apple Braille" pitchFamily="2" charset="0"/>
                <a:cs typeface="Arial" panose="020B0604020202020204" pitchFamily="34" charset="0"/>
              </a:rPr>
              <a:t>T</a:t>
            </a:r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ruth</a:t>
            </a:r>
          </a:p>
          <a:p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			</a:t>
            </a:r>
            <a:r>
              <a:rPr kumimoji="1" lang="en-US" altLang="zh-CN" sz="1800" b="1" dirty="0">
                <a:latin typeface="Apple Braille" pitchFamily="2" charset="0"/>
                <a:cs typeface="Arial" panose="020B0604020202020204" pitchFamily="34" charset="0"/>
              </a:rPr>
              <a:t>X’: </a:t>
            </a:r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Adversarial </a:t>
            </a:r>
            <a:r>
              <a:rPr kumimoji="1" lang="en-US" altLang="zh-CN" dirty="0">
                <a:latin typeface="Apple Braille" pitchFamily="2" charset="0"/>
                <a:cs typeface="Arial" panose="020B0604020202020204" pitchFamily="34" charset="0"/>
              </a:rPr>
              <a:t>E</a:t>
            </a:r>
            <a:r>
              <a:rPr kumimoji="1" lang="en-US" altLang="zh-CN" sz="1800" dirty="0">
                <a:latin typeface="Apple Braille" pitchFamily="2" charset="0"/>
                <a:cs typeface="Arial" panose="020B0604020202020204" pitchFamily="34" charset="0"/>
              </a:rPr>
              <a:t>xample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zh-CN" sz="1800" b="1" dirty="0">
                <a:latin typeface="Apple Braille" pitchFamily="2" charset="0"/>
                <a:cs typeface="Arial" panose="020B0604020202020204" pitchFamily="34" charset="0"/>
              </a:rPr>
              <a:t>F(X) = Y, F(X’) != Y</a:t>
            </a:r>
            <a:r>
              <a:rPr kumimoji="1" lang="en-US" altLang="zh-CN" sz="1800" b="1" dirty="0">
                <a:latin typeface="Apple Braille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DDDF39B-6625-4926-C6F8-32B9DBB5D14C}"/>
              </a:ext>
            </a:extLst>
          </p:cNvPr>
          <p:cNvSpPr/>
          <p:nvPr/>
        </p:nvSpPr>
        <p:spPr>
          <a:xfrm>
            <a:off x="950707" y="1539241"/>
            <a:ext cx="9905820" cy="1700213"/>
          </a:xfrm>
          <a:prstGeom prst="roundRect">
            <a:avLst>
              <a:gd name="adj" fmla="val 1232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DCF7312-B196-B6B8-96FD-51C918DB5E0E}"/>
              </a:ext>
            </a:extLst>
          </p:cNvPr>
          <p:cNvSpPr/>
          <p:nvPr/>
        </p:nvSpPr>
        <p:spPr>
          <a:xfrm>
            <a:off x="4182966" y="4575727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36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53BC46-3A2E-8D07-357E-7D3093E41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14"/>
          <a:stretch/>
        </p:blipFill>
        <p:spPr>
          <a:xfrm>
            <a:off x="226043" y="809286"/>
            <a:ext cx="11739914" cy="453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7CB67D-329C-7DD9-992C-57497D5D7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76"/>
          <a:stretch/>
        </p:blipFill>
        <p:spPr>
          <a:xfrm>
            <a:off x="123444" y="887200"/>
            <a:ext cx="11945112" cy="2701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4FC0CF-1118-4D1E-395D-DCEB102AD2C3}"/>
              </a:ext>
            </a:extLst>
          </p:cNvPr>
          <p:cNvSpPr txBox="1"/>
          <p:nvPr/>
        </p:nvSpPr>
        <p:spPr>
          <a:xfrm>
            <a:off x="456481" y="4206797"/>
            <a:ext cx="11735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ple Braille" pitchFamily="2" charset="0"/>
                <a:cs typeface="Arial" panose="020B0604020202020204" pitchFamily="34" charset="0"/>
              </a:rPr>
              <a:t>·</a:t>
            </a:r>
            <a:r>
              <a:rPr lang="zh-CN" altLang="en-US" sz="24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400" dirty="0" err="1">
                <a:latin typeface="Apple Braille" pitchFamily="2" charset="0"/>
                <a:cs typeface="Arial" panose="020B0604020202020204" pitchFamily="34" charset="0"/>
              </a:rPr>
              <a:t>MathAttack</a:t>
            </a:r>
            <a:r>
              <a:rPr lang="en" altLang="zh-CN" sz="24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effectLst/>
                <a:latin typeface="Apple Braille" pitchFamily="2" charset="0"/>
                <a:cs typeface="Arial" panose="020B0604020202020204" pitchFamily="34" charset="0"/>
              </a:rPr>
              <a:t>can effectively attack the math solving ability of large language models.</a:t>
            </a:r>
          </a:p>
          <a:p>
            <a:endParaRPr lang="en" altLang="zh-CN" sz="2400" dirty="0">
              <a:latin typeface="Apple Braille" pitchFamily="2" charset="0"/>
            </a:endParaRPr>
          </a:p>
          <a:p>
            <a:r>
              <a:rPr lang="en-US" altLang="zh-CN" sz="2400" dirty="0">
                <a:latin typeface="Apple Braille" pitchFamily="2" charset="0"/>
                <a:cs typeface="Arial" panose="020B0604020202020204" pitchFamily="34" charset="0"/>
              </a:rPr>
              <a:t>·</a:t>
            </a:r>
            <a:r>
              <a:rPr lang="zh-CN" altLang="en-US" sz="24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atin typeface="Apple Braille" pitchFamily="2" charset="0"/>
                <a:cs typeface="Arial" panose="020B0604020202020204" pitchFamily="34" charset="0"/>
              </a:rPr>
              <a:t>E</a:t>
            </a:r>
            <a:r>
              <a:rPr lang="en" altLang="zh-CN" sz="2400" dirty="0">
                <a:effectLst/>
                <a:latin typeface="Apple Braille" pitchFamily="2" charset="0"/>
                <a:cs typeface="Arial" panose="020B0604020202020204" pitchFamily="34" charset="0"/>
              </a:rPr>
              <a:t>mploying few-shot could enhance more robust, leading to a lower ASR. </a:t>
            </a:r>
            <a:endParaRPr lang="en" altLang="zh-CN" sz="2400" dirty="0">
              <a:latin typeface="Apple Braille" pitchFamily="2" charset="0"/>
              <a:cs typeface="Arial" panose="020B0604020202020204" pitchFamily="34" charset="0"/>
            </a:endParaRP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98990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FD8E3-E3F7-9800-153B-B25909DAE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58"/>
          <a:stretch/>
        </p:blipFill>
        <p:spPr>
          <a:xfrm>
            <a:off x="1180028" y="720437"/>
            <a:ext cx="9831941" cy="27085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EEE629-7097-CD8D-6087-4C1C32744C05}"/>
              </a:ext>
            </a:extLst>
          </p:cNvPr>
          <p:cNvSpPr txBox="1"/>
          <p:nvPr/>
        </p:nvSpPr>
        <p:spPr>
          <a:xfrm>
            <a:off x="1081476" y="144417"/>
            <a:ext cx="10029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In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difficult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problems, LLMs solve</a:t>
            </a:r>
            <a:r>
              <a:rPr kumimoji="1" lang="en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them more depend on memorizing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44CB8-4F4F-E571-4152-558B9A19A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9" t="3011" r="25772" b="31192"/>
          <a:stretch/>
        </p:blipFill>
        <p:spPr>
          <a:xfrm>
            <a:off x="5296640" y="3543356"/>
            <a:ext cx="3020385" cy="29498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299135-8407-E94A-951E-4994769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08" t="-1" r="32607" b="28170"/>
          <a:stretch/>
        </p:blipFill>
        <p:spPr>
          <a:xfrm>
            <a:off x="8733269" y="3792363"/>
            <a:ext cx="2377254" cy="24595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A6B05-01FC-4D18-3234-71F463B937A6}"/>
              </a:ext>
            </a:extLst>
          </p:cNvPr>
          <p:cNvSpPr txBox="1"/>
          <p:nvPr/>
        </p:nvSpPr>
        <p:spPr>
          <a:xfrm>
            <a:off x="1180028" y="4360952"/>
            <a:ext cx="3851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Transferability between </a:t>
            </a:r>
          </a:p>
          <a:p>
            <a:pPr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 models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and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prompts.</a:t>
            </a:r>
          </a:p>
        </p:txBody>
      </p:sp>
    </p:spTree>
    <p:extLst>
      <p:ext uri="{BB962C8B-B14F-4D97-AF65-F5344CB8AC3E}">
        <p14:creationId xmlns:p14="http://schemas.microsoft.com/office/powerpoint/2010/main" val="148008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C9683C3-F85F-8806-7987-6DAC87BD54E9}"/>
              </a:ext>
            </a:extLst>
          </p:cNvPr>
          <p:cNvSpPr txBox="1"/>
          <p:nvPr/>
        </p:nvSpPr>
        <p:spPr>
          <a:xfrm>
            <a:off x="209006" y="169817"/>
            <a:ext cx="2480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pple Braille" pitchFamily="2" charset="0"/>
              </a:rPr>
              <a:t>After </a:t>
            </a:r>
            <a:r>
              <a:rPr kumimoji="1" lang="en-US" altLang="zh-CN" sz="2000" b="1" dirty="0" err="1">
                <a:latin typeface="Apple Braille" pitchFamily="2" charset="0"/>
              </a:rPr>
              <a:t>MathAttack</a:t>
            </a:r>
            <a:r>
              <a:rPr kumimoji="1" lang="en-US" altLang="zh-CN" sz="2000" b="1" dirty="0">
                <a:latin typeface="Apple Braille" pitchFamily="2" charset="0"/>
              </a:rPr>
              <a:t>…</a:t>
            </a:r>
            <a:endParaRPr kumimoji="1" lang="zh-CN" altLang="en-US" sz="2000" b="1" dirty="0">
              <a:latin typeface="Apple Braille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948FA3-F563-4364-4BC5-707A25DCEDFF}"/>
                  </a:ext>
                </a:extLst>
              </p:cNvPr>
              <p:cNvSpPr txBox="1"/>
              <p:nvPr/>
            </p:nvSpPr>
            <p:spPr>
              <a:xfrm>
                <a:off x="913977" y="1848467"/>
                <a:ext cx="1057305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LLMs achieve high performance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on Math benchmark, but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they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may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solve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them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by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memorization. </a:t>
                </a:r>
              </a:p>
              <a:p>
                <a:endParaRPr lang="en-US" altLang="zh-CN" sz="2400" dirty="0">
                  <a:latin typeface="Apple Braille" pitchFamily="2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pple Braille" pitchFamily="2" charset="0"/>
                  </a:rPr>
                  <a:t>·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Community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focuses on achieving high performance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ple Braille" pitchFamily="2" charset="0"/>
                    <a:cs typeface="Arial" panose="020B0604020202020204" pitchFamily="34" charset="0"/>
                  </a:rPr>
                  <a:t>on</a:t>
                </a:r>
                <a:r>
                  <a:rPr lang="zh-CN" altLang="en-US" sz="2400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ple Braille" pitchFamily="2" charset="0"/>
                    <a:cs typeface="Arial" panose="020B0604020202020204" pitchFamily="34" charset="0"/>
                  </a:rPr>
                  <a:t>such</a:t>
                </a:r>
                <a:r>
                  <a:rPr lang="zh-CN" altLang="en-US" sz="2400" b="1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ple Braille" pitchFamily="2" charset="0"/>
                    <a:cs typeface="Arial" panose="020B0604020202020204" pitchFamily="34" charset="0"/>
                  </a:rPr>
                  <a:t>benchmarks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2400" b="1" dirty="0">
                    <a:latin typeface="Apple Braille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ple Braille" pitchFamily="2" charset="0"/>
                    <a:cs typeface="Arial" panose="020B0604020202020204" pitchFamily="34" charset="0"/>
                  </a:rPr>
                  <a:t>intelligence.</a:t>
                </a:r>
              </a:p>
              <a:p>
                <a:r>
                  <a:rPr lang="en-US" altLang="zh-CN" sz="2400" dirty="0">
                    <a:latin typeface="Apple Braille" pitchFamily="2" charset="0"/>
                  </a:rPr>
                  <a:t>· LLMs </a:t>
                </a:r>
                <a:r>
                  <a:rPr lang="en-US" altLang="zh-CN" sz="2400" b="1" dirty="0">
                    <a:latin typeface="Apple Braille" pitchFamily="2" charset="0"/>
                  </a:rPr>
                  <a:t>can not reason well in the wild</a:t>
                </a:r>
                <a:r>
                  <a:rPr lang="en-US" altLang="zh-CN" sz="2400" dirty="0">
                    <a:latin typeface="Apple Braille" pitchFamily="2" charset="0"/>
                  </a:rPr>
                  <a:t>.</a:t>
                </a:r>
                <a:endParaRPr lang="en-US" altLang="zh-CN" sz="2400" dirty="0">
                  <a:latin typeface="Apple Braille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948FA3-F563-4364-4BC5-707A25DCE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77" y="1848467"/>
                <a:ext cx="10573051" cy="2308324"/>
              </a:xfrm>
              <a:prstGeom prst="rect">
                <a:avLst/>
              </a:prstGeom>
              <a:blipFill>
                <a:blip r:embed="rId2"/>
                <a:stretch>
                  <a:fillRect l="-960" t="-2186" b="-4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26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E90B8A-BBA7-0755-DEA1-B0B6B8EAF56F}"/>
              </a:ext>
            </a:extLst>
          </p:cNvPr>
          <p:cNvSpPr txBox="1"/>
          <p:nvPr/>
        </p:nvSpPr>
        <p:spPr>
          <a:xfrm>
            <a:off x="396240" y="289560"/>
            <a:ext cx="694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Why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we work on mathematical reasoning?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093C64-A291-C51F-7679-EFEA6CCFBC97}"/>
              </a:ext>
            </a:extLst>
          </p:cNvPr>
          <p:cNvSpPr txBox="1"/>
          <p:nvPr/>
        </p:nvSpPr>
        <p:spPr>
          <a:xfrm>
            <a:off x="396234" y="1196623"/>
            <a:ext cx="3169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Testbed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stands as a crucial testbed for LLMs “intelligence”.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A688B5-E2E9-9532-E9D4-3B38796935AC}"/>
              </a:ext>
            </a:extLst>
          </p:cNvPr>
          <p:cNvSpPr txBox="1"/>
          <p:nvPr/>
        </p:nvSpPr>
        <p:spPr>
          <a:xfrm>
            <a:off x="7132320" y="174928"/>
            <a:ext cx="82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Color Emoji" pitchFamily="2" charset="0"/>
                <a:ea typeface="等线" panose="02010600030101010101" pitchFamily="2" charset="-122"/>
                <a:cs typeface="+mn-cs"/>
              </a:rPr>
              <a:t>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9C9492-E8DD-C7D3-0F28-5825B7735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4"/>
          <a:stretch/>
        </p:blipFill>
        <p:spPr>
          <a:xfrm>
            <a:off x="213745" y="3228368"/>
            <a:ext cx="3534897" cy="29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FA696A-61C8-3F06-A68A-750548422ECC}"/>
              </a:ext>
            </a:extLst>
          </p:cNvPr>
          <p:cNvSpPr txBox="1"/>
          <p:nvPr/>
        </p:nvSpPr>
        <p:spPr>
          <a:xfrm>
            <a:off x="146731" y="128157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pple Braille" pitchFamily="2" charset="0"/>
              </a:rPr>
              <a:t>What</a:t>
            </a:r>
            <a:r>
              <a:rPr kumimoji="1" lang="zh-CN" altLang="en-US" sz="2800" dirty="0">
                <a:latin typeface="Apple Braille" pitchFamily="2" charset="0"/>
              </a:rPr>
              <a:t> </a:t>
            </a:r>
            <a:r>
              <a:rPr kumimoji="1" lang="en-US" altLang="zh-CN" sz="2800" dirty="0">
                <a:latin typeface="Apple Braille" pitchFamily="2" charset="0"/>
              </a:rPr>
              <a:t>we</a:t>
            </a:r>
            <a:r>
              <a:rPr kumimoji="1" lang="zh-CN" altLang="en-US" sz="2800" dirty="0">
                <a:latin typeface="Apple Braille" pitchFamily="2" charset="0"/>
              </a:rPr>
              <a:t> </a:t>
            </a:r>
            <a:r>
              <a:rPr kumimoji="1" lang="en-US" altLang="zh-CN" sz="2800" dirty="0">
                <a:latin typeface="Apple Braille" pitchFamily="2" charset="0"/>
              </a:rPr>
              <a:t>want?</a:t>
            </a:r>
            <a:endParaRPr kumimoji="1" lang="zh-CN" altLang="en-US" sz="2800" dirty="0">
              <a:latin typeface="Apple Braille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69A7CF-7DA4-21E6-7A1F-FF284E286A3A}"/>
              </a:ext>
            </a:extLst>
          </p:cNvPr>
          <p:cNvSpPr txBox="1"/>
          <p:nvPr/>
        </p:nvSpPr>
        <p:spPr>
          <a:xfrm>
            <a:off x="1050455" y="1754626"/>
            <a:ext cx="10444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pple Braille" pitchFamily="2" charset="0"/>
              </a:rPr>
              <a:t>A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benchmark paradigm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can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" altLang="zh-CN" sz="2400" dirty="0">
                <a:latin typeface="Apple Braille" pitchFamily="2" charset="0"/>
              </a:rPr>
              <a:t>evaluate the genuine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" altLang="zh-CN" sz="2400" dirty="0">
                <a:latin typeface="Apple Braille" pitchFamily="2" charset="0"/>
              </a:rPr>
              <a:t>math reasoning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ability in the real world.</a:t>
            </a: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3DA9580D-9E97-40DF-8FBE-4632B71F293E}"/>
              </a:ext>
            </a:extLst>
          </p:cNvPr>
          <p:cNvSpPr/>
          <p:nvPr/>
        </p:nvSpPr>
        <p:spPr>
          <a:xfrm>
            <a:off x="5861124" y="2736519"/>
            <a:ext cx="234875" cy="40879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51CA2-B4BF-BDD3-060C-683D91F16F0A}"/>
              </a:ext>
            </a:extLst>
          </p:cNvPr>
          <p:cNvSpPr txBox="1"/>
          <p:nvPr/>
        </p:nvSpPr>
        <p:spPr>
          <a:xfrm>
            <a:off x="2135491" y="3447100"/>
            <a:ext cx="1057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pple Braille" pitchFamily="2" charset="0"/>
              </a:rPr>
              <a:t>Further, the shortcomings of models could be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identified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.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</a:rPr>
              <a:t> 🔍</a:t>
            </a:r>
            <a:endParaRPr lang="en-US" altLang="zh-CN" sz="2400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98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0075B6-4A88-666B-75D6-E804B65A4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28"/>
          <a:stretch/>
        </p:blipFill>
        <p:spPr>
          <a:xfrm>
            <a:off x="1165593" y="1557883"/>
            <a:ext cx="9860813" cy="25569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555DC2-F17C-B293-CB6F-12FFFA556F8D}"/>
              </a:ext>
            </a:extLst>
          </p:cNvPr>
          <p:cNvSpPr txBox="1"/>
          <p:nvPr/>
        </p:nvSpPr>
        <p:spPr>
          <a:xfrm>
            <a:off x="10626917" y="6305967"/>
            <a:ext cx="15650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i="1" dirty="0">
                <a:latin typeface="Apple Braille" pitchFamily="2" charset="0"/>
              </a:rPr>
              <a:t>(ICLR 202</a:t>
            </a:r>
            <a:r>
              <a:rPr lang="en-US" altLang="zh-CN" sz="2000" i="1" dirty="0">
                <a:latin typeface="Apple Braille" pitchFamily="2" charset="0"/>
              </a:rPr>
              <a:t>5</a:t>
            </a:r>
            <a:r>
              <a:rPr lang="en" altLang="zh-CN" sz="2000" i="1" dirty="0">
                <a:latin typeface="Apple Braille" pitchFamily="2" charset="0"/>
              </a:rPr>
              <a:t>)</a:t>
            </a:r>
            <a:endParaRPr lang="zh-CN" altLang="en-US" sz="2000" i="1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81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369A7CF-7DA4-21E6-7A1F-FF284E286A3A}"/>
              </a:ext>
            </a:extLst>
          </p:cNvPr>
          <p:cNvSpPr txBox="1"/>
          <p:nvPr/>
        </p:nvSpPr>
        <p:spPr>
          <a:xfrm>
            <a:off x="574597" y="996928"/>
            <a:ext cx="9572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pple Braille" pitchFamily="2" charset="0"/>
              </a:rPr>
              <a:t>·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If a model really understands a problem, it should robustly work across various tasks about this problem.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51CA2-B4BF-BDD3-060C-683D91F16F0A}"/>
              </a:ext>
            </a:extLst>
          </p:cNvPr>
          <p:cNvSpPr txBox="1"/>
          <p:nvPr/>
        </p:nvSpPr>
        <p:spPr>
          <a:xfrm>
            <a:off x="574597" y="2158197"/>
            <a:ext cx="1057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Apple Braille" pitchFamily="2" charset="0"/>
              </a:rPr>
              <a:t>·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NLP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Checklist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pple Braille" pitchFamily="2" charset="0"/>
              </a:rPr>
              <a:t>(Ribeiro et al, ACL 2020)</a:t>
            </a:r>
            <a:endParaRPr lang="zh-CN" altLang="en-US" sz="1400" i="1" dirty="0">
              <a:latin typeface="Apple Braille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83CA59-DB45-A3F8-5F03-E84491FA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23" y="2567434"/>
            <a:ext cx="4421243" cy="42905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7E641F-FCA7-46C9-7A5F-E4C5A2BDB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284" y="3465074"/>
            <a:ext cx="4889276" cy="1386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AFF7FE-0AFD-1FC8-5E3E-8BCC1178984C}"/>
              </a:ext>
            </a:extLst>
          </p:cNvPr>
          <p:cNvSpPr txBox="1"/>
          <p:nvPr/>
        </p:nvSpPr>
        <p:spPr>
          <a:xfrm>
            <a:off x="0" y="0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MathCheck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5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480D8780-91FA-B913-1364-600E9F3A4F10}"/>
              </a:ext>
            </a:extLst>
          </p:cNvPr>
          <p:cNvSpPr txBox="1"/>
          <p:nvPr/>
        </p:nvSpPr>
        <p:spPr>
          <a:xfrm>
            <a:off x="2297568" y="884244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75187FC-8F81-30F4-6447-A7EA03406804}"/>
              </a:ext>
            </a:extLst>
          </p:cNvPr>
          <p:cNvSpPr txBox="1"/>
          <p:nvPr/>
        </p:nvSpPr>
        <p:spPr>
          <a:xfrm>
            <a:off x="2379763" y="2458359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1FB3C26-F6A7-1171-2F01-41B651E3F1C1}"/>
              </a:ext>
            </a:extLst>
          </p:cNvPr>
          <p:cNvSpPr txBox="1"/>
          <p:nvPr/>
        </p:nvSpPr>
        <p:spPr>
          <a:xfrm>
            <a:off x="2571024" y="484134"/>
            <a:ext cx="1723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halkboard SE Light" panose="03050602040202020205" pitchFamily="66" charset="0"/>
              </a:rPr>
              <a:t>Original</a:t>
            </a:r>
            <a:r>
              <a:rPr lang="zh-CN" altLang="en-US" sz="2000" b="1" dirty="0">
                <a:latin typeface="Chalkboard SE Light" panose="03050602040202020205" pitchFamily="66" charset="0"/>
              </a:rPr>
              <a:t> </a:t>
            </a:r>
            <a:r>
              <a:rPr lang="en-US" altLang="zh-CN" sz="2000" b="1" dirty="0">
                <a:latin typeface="Chalkboard SE Light" panose="03050602040202020205" pitchFamily="66" charset="0"/>
              </a:rPr>
              <a:t>Data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43073C07-B284-8E0A-4557-AEAC7C6F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83" y="567084"/>
            <a:ext cx="234210" cy="23421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C7C14AAB-F449-D494-DBD0-05E3424D6F25}"/>
              </a:ext>
            </a:extLst>
          </p:cNvPr>
          <p:cNvSpPr txBox="1"/>
          <p:nvPr/>
        </p:nvSpPr>
        <p:spPr>
          <a:xfrm>
            <a:off x="6089098" y="1577632"/>
            <a:ext cx="2436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latin typeface="Chalkboard SE Light" panose="03050602040202020205" pitchFamily="66" charset="0"/>
              </a:rPr>
              <a:t>Task</a:t>
            </a:r>
            <a:r>
              <a:rPr lang="zh-CN" altLang="en-US" sz="2000" b="1" dirty="0">
                <a:latin typeface="Chalkboard SE Light" panose="03050602040202020205" pitchFamily="66" charset="0"/>
              </a:rPr>
              <a:t> </a:t>
            </a:r>
            <a:r>
              <a:rPr lang="en-US" altLang="zh-CN" sz="2000" b="1" dirty="0">
                <a:latin typeface="Chalkboard SE Light" panose="03050602040202020205" pitchFamily="66" charset="0"/>
              </a:rPr>
              <a:t>Generalization</a:t>
            </a:r>
            <a:endParaRPr kumimoji="1" lang="zh-CN" altLang="en-US" sz="2000" b="1" dirty="0">
              <a:latin typeface="Chalkboard SE Light" panose="03050602040202020205" pitchFamily="66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59DF11A-56F5-9AEC-AD8E-1804B68756E0}"/>
              </a:ext>
            </a:extLst>
          </p:cNvPr>
          <p:cNvSpPr txBox="1"/>
          <p:nvPr/>
        </p:nvSpPr>
        <p:spPr>
          <a:xfrm>
            <a:off x="3214918" y="4030309"/>
            <a:ext cx="1470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000" b="1" dirty="0">
                <a:latin typeface="Chalkboard SE Light" panose="03050602040202020205" pitchFamily="66" charset="0"/>
              </a:rPr>
              <a:t>Reasoning</a:t>
            </a:r>
            <a:r>
              <a:rPr lang="zh-CN" altLang="en-US" sz="2000" b="1" dirty="0">
                <a:latin typeface="Chalkboard SE Light" panose="03050602040202020205" pitchFamily="66" charset="0"/>
              </a:rPr>
              <a:t> </a:t>
            </a:r>
            <a:endParaRPr lang="en-US" altLang="zh-CN" sz="2000" b="1" dirty="0">
              <a:latin typeface="Chalkboard SE Light" panose="03050602040202020205" pitchFamily="66" charset="0"/>
            </a:endParaRPr>
          </a:p>
          <a:p>
            <a:pPr algn="ctr"/>
            <a:r>
              <a:rPr lang="en-US" altLang="zh-CN" sz="2000" b="1" dirty="0">
                <a:latin typeface="Chalkboard SE Light" panose="03050602040202020205" pitchFamily="66" charset="0"/>
              </a:rPr>
              <a:t>Robustness</a:t>
            </a:r>
            <a:endParaRPr kumimoji="1" lang="zh-CN" altLang="en-US" sz="2000" b="1" dirty="0">
              <a:latin typeface="Chalkboard SE Light" panose="03050602040202020205" pitchFamily="66" charset="0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C692E814-CECC-04BF-8A0D-3621824B7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346" y="5860098"/>
            <a:ext cx="307777" cy="307777"/>
          </a:xfrm>
          <a:prstGeom prst="rect">
            <a:avLst/>
          </a:prstGeom>
        </p:spPr>
      </p:pic>
      <p:pic>
        <p:nvPicPr>
          <p:cNvPr id="74" name="Picture 4" descr="Table">
            <a:hlinkClick r:id="rId5" tooltip="Table"/>
            <a:extLst>
              <a:ext uri="{FF2B5EF4-FFF2-40B4-BE49-F238E27FC236}">
                <a16:creationId xmlns:a16="http://schemas.microsoft.com/office/drawing/2014/main" id="{9E3DC85B-0E14-F21E-FA65-FF4A2EB2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77" y="2890309"/>
            <a:ext cx="2974918" cy="2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69CB132B-CD5D-AE7B-6FB8-905260F1F9F5}"/>
              </a:ext>
            </a:extLst>
          </p:cNvPr>
          <p:cNvSpPr txBox="1"/>
          <p:nvPr/>
        </p:nvSpPr>
        <p:spPr>
          <a:xfrm>
            <a:off x="6485381" y="5967820"/>
            <a:ext cx="164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>
                <a:latin typeface="Chalkboard SE" panose="03050602040202020205" pitchFamily="66" charset="0"/>
                <a:cs typeface="Baloo Bhaijaan" panose="03080902040302020200" pitchFamily="66" charset="-78"/>
              </a:rPr>
              <a:t>MathCheck</a:t>
            </a:r>
            <a:endParaRPr kumimoji="1" lang="zh-CN" altLang="en-US" sz="2000" b="1" dirty="0">
              <a:latin typeface="Chalkboard SE" panose="03050602040202020205" pitchFamily="66" charset="0"/>
              <a:cs typeface="Baloo Bhaijaan" panose="03080902040302020200" pitchFamily="66" charset="-78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E4FCB712-0E68-E48E-AD5F-5AF9C8CDFF62}"/>
              </a:ext>
            </a:extLst>
          </p:cNvPr>
          <p:cNvCxnSpPr>
            <a:cxnSpLocks/>
          </p:cNvCxnSpPr>
          <p:nvPr/>
        </p:nvCxnSpPr>
        <p:spPr>
          <a:xfrm>
            <a:off x="5603122" y="2139106"/>
            <a:ext cx="325849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A94408C-72F1-04DB-D0C0-8B5E27C59D27}"/>
              </a:ext>
            </a:extLst>
          </p:cNvPr>
          <p:cNvCxnSpPr>
            <a:cxnSpLocks/>
          </p:cNvCxnSpPr>
          <p:nvPr/>
        </p:nvCxnSpPr>
        <p:spPr>
          <a:xfrm>
            <a:off x="4804003" y="2782733"/>
            <a:ext cx="0" cy="32775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41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59503-6FFF-A247-D904-041748C776CF}"/>
              </a:ext>
            </a:extLst>
          </p:cNvPr>
          <p:cNvSpPr txBox="1"/>
          <p:nvPr/>
        </p:nvSpPr>
        <p:spPr>
          <a:xfrm>
            <a:off x="1759685" y="3672895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33E67-67EE-84CF-DCC3-FE6C1A92DF59}"/>
              </a:ext>
            </a:extLst>
          </p:cNvPr>
          <p:cNvSpPr txBox="1"/>
          <p:nvPr/>
        </p:nvSpPr>
        <p:spPr>
          <a:xfrm>
            <a:off x="1841880" y="5247010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4FF9F5-9021-88CF-E440-2BEFC3F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0" y="3555790"/>
            <a:ext cx="234210" cy="234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883BE-F0E8-7763-5F4D-4A3F03501703}"/>
              </a:ext>
            </a:extLst>
          </p:cNvPr>
          <p:cNvSpPr txBox="1"/>
          <p:nvPr/>
        </p:nvSpPr>
        <p:spPr>
          <a:xfrm>
            <a:off x="7087915" y="3575004"/>
            <a:ext cx="406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To make a robe, you need 2 bolts of blue fiber and half as many bolts of white fiber compared to blue. What is the total number of bolts required for the robe?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46A2B7-112B-32CB-805B-440977B0C76B}"/>
              </a:ext>
            </a:extLst>
          </p:cNvPr>
          <p:cNvSpPr txBox="1"/>
          <p:nvPr/>
        </p:nvSpPr>
        <p:spPr>
          <a:xfrm>
            <a:off x="7087915" y="5431676"/>
            <a:ext cx="270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0F329D-61C3-647A-7653-203AC1008AF0}"/>
              </a:ext>
            </a:extLst>
          </p:cNvPr>
          <p:cNvSpPr txBox="1"/>
          <p:nvPr/>
        </p:nvSpPr>
        <p:spPr>
          <a:xfrm>
            <a:off x="3306441" y="1999776"/>
            <a:ext cx="64830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Transforming the original problem into a new one that uses different wording or different sentence structures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.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It pays more attention to semantic robustness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.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B65673-6B6D-637C-42E6-276204800226}"/>
              </a:ext>
            </a:extLst>
          </p:cNvPr>
          <p:cNvSpPr txBox="1"/>
          <p:nvPr/>
        </p:nvSpPr>
        <p:spPr>
          <a:xfrm>
            <a:off x="3306441" y="1652068"/>
            <a:ext cx="5199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Problem Understanding</a:t>
            </a:r>
            <a:r>
              <a:rPr lang="en" altLang="zh-CN" sz="2000" b="1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</a:rPr>
              <a:t>: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Apple Braille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9684E6-F734-B208-CA55-D451BB6FCB27}"/>
              </a:ext>
            </a:extLst>
          </p:cNvPr>
          <p:cNvSpPr txBox="1"/>
          <p:nvPr/>
        </p:nvSpPr>
        <p:spPr>
          <a:xfrm>
            <a:off x="123419" y="13063"/>
            <a:ext cx="338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Reasoning Robustness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B72657-2E4B-1F47-2045-34D69838874E}"/>
              </a:ext>
            </a:extLst>
          </p:cNvPr>
          <p:cNvSpPr txBox="1"/>
          <p:nvPr/>
        </p:nvSpPr>
        <p:spPr>
          <a:xfrm>
            <a:off x="10853172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latin typeface="Apple Braille" pitchFamily="2" charset="0"/>
                <a:cs typeface="Arial" panose="020B0604020202020204" pitchFamily="34" charset="0"/>
              </a:rPr>
              <a:t>MathAttack</a:t>
            </a:r>
            <a:endParaRPr kumimoji="1" lang="zh-CN" altLang="en-US" i="1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6875475B-3290-7B80-C0F4-565CA0A0A513}"/>
              </a:ext>
            </a:extLst>
          </p:cNvPr>
          <p:cNvSpPr/>
          <p:nvPr/>
        </p:nvSpPr>
        <p:spPr>
          <a:xfrm>
            <a:off x="5939583" y="441155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458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59503-6FFF-A247-D904-041748C776CF}"/>
              </a:ext>
            </a:extLst>
          </p:cNvPr>
          <p:cNvSpPr txBox="1"/>
          <p:nvPr/>
        </p:nvSpPr>
        <p:spPr>
          <a:xfrm>
            <a:off x="1759685" y="3672895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33E67-67EE-84CF-DCC3-FE6C1A92DF59}"/>
              </a:ext>
            </a:extLst>
          </p:cNvPr>
          <p:cNvSpPr txBox="1"/>
          <p:nvPr/>
        </p:nvSpPr>
        <p:spPr>
          <a:xfrm>
            <a:off x="1841880" y="5247010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4FF9F5-9021-88CF-E440-2BEFC3F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0" y="3555790"/>
            <a:ext cx="234210" cy="234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883BE-F0E8-7763-5F4D-4A3F03501703}"/>
              </a:ext>
            </a:extLst>
          </p:cNvPr>
          <p:cNvSpPr txBox="1"/>
          <p:nvPr/>
        </p:nvSpPr>
        <p:spPr>
          <a:xfrm>
            <a:off x="6617317" y="3276260"/>
            <a:ext cx="5157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tailor is crafting a luxurious robe. The design requires 2 bolts of blue fiber and half that amount of white fiber. To add grandeur, the tailor also </a:t>
            </a:r>
            <a:r>
              <a:rPr lang="en" altLang="zh-CN" b="1" dirty="0">
                <a:solidFill>
                  <a:srgbClr val="FF0000"/>
                </a:solidFill>
                <a:latin typeface="Menlo" panose="020B0609030804020204" pitchFamily="49" charset="0"/>
              </a:rPr>
              <a:t>considered using 3 bolts of golden </a:t>
            </a:r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thread from the sun's rays, but eventually decided it would be too gaudy for the ceremony. How many bolts in total are needed for the robe, disregarding the golden thread?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46A2B7-112B-32CB-805B-440977B0C76B}"/>
              </a:ext>
            </a:extLst>
          </p:cNvPr>
          <p:cNvSpPr txBox="1"/>
          <p:nvPr/>
        </p:nvSpPr>
        <p:spPr>
          <a:xfrm>
            <a:off x="6617317" y="6138582"/>
            <a:ext cx="270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0F329D-61C3-647A-7653-203AC1008AF0}"/>
              </a:ext>
            </a:extLst>
          </p:cNvPr>
          <p:cNvSpPr txBox="1"/>
          <p:nvPr/>
        </p:nvSpPr>
        <p:spPr>
          <a:xfrm>
            <a:off x="3036353" y="2163586"/>
            <a:ext cx="75263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Inserting irrelevant conditions that are related to the topic of the original question, but have no impact on the final answer. 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A6EAB6-AFEA-9C5B-0486-05C0DABD866B}"/>
              </a:ext>
            </a:extLst>
          </p:cNvPr>
          <p:cNvSpPr txBox="1"/>
          <p:nvPr/>
        </p:nvSpPr>
        <p:spPr>
          <a:xfrm>
            <a:off x="3036353" y="1823761"/>
            <a:ext cx="4478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Irrelevant Disturbance: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17F063-F052-C2EF-157F-3AB8E06C47C8}"/>
              </a:ext>
            </a:extLst>
          </p:cNvPr>
          <p:cNvSpPr txBox="1"/>
          <p:nvPr/>
        </p:nvSpPr>
        <p:spPr>
          <a:xfrm>
            <a:off x="123419" y="0"/>
            <a:ext cx="338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Reasoning Robustness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920D3096-F5B9-5C7E-0206-C10FC9D5DB51}"/>
              </a:ext>
            </a:extLst>
          </p:cNvPr>
          <p:cNvSpPr/>
          <p:nvPr/>
        </p:nvSpPr>
        <p:spPr>
          <a:xfrm>
            <a:off x="5939583" y="441155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974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59503-6FFF-A247-D904-041748C776CF}"/>
              </a:ext>
            </a:extLst>
          </p:cNvPr>
          <p:cNvSpPr txBox="1"/>
          <p:nvPr/>
        </p:nvSpPr>
        <p:spPr>
          <a:xfrm>
            <a:off x="1759685" y="3672895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33E67-67EE-84CF-DCC3-FE6C1A92DF59}"/>
              </a:ext>
            </a:extLst>
          </p:cNvPr>
          <p:cNvSpPr txBox="1"/>
          <p:nvPr/>
        </p:nvSpPr>
        <p:spPr>
          <a:xfrm>
            <a:off x="1841880" y="5247010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4FF9F5-9021-88CF-E440-2BEFC3F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0" y="3555790"/>
            <a:ext cx="234210" cy="234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883BE-F0E8-7763-5F4D-4A3F03501703}"/>
              </a:ext>
            </a:extLst>
          </p:cNvPr>
          <p:cNvSpPr txBox="1"/>
          <p:nvPr/>
        </p:nvSpPr>
        <p:spPr>
          <a:xfrm>
            <a:off x="7087915" y="3672895"/>
            <a:ext cx="4069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x bolts of blue fiber and half that much white fiber. It takes 3 bolts in total. What is the value of unknown variable x?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46A2B7-112B-32CB-805B-440977B0C76B}"/>
              </a:ext>
            </a:extLst>
          </p:cNvPr>
          <p:cNvSpPr txBox="1"/>
          <p:nvPr/>
        </p:nvSpPr>
        <p:spPr>
          <a:xfrm>
            <a:off x="7087915" y="5150223"/>
            <a:ext cx="270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.0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0F329D-61C3-647A-7653-203AC1008AF0}"/>
              </a:ext>
            </a:extLst>
          </p:cNvPr>
          <p:cNvSpPr txBox="1"/>
          <p:nvPr/>
        </p:nvSpPr>
        <p:spPr>
          <a:xfrm>
            <a:off x="3412462" y="2280433"/>
            <a:ext cx="62663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When models comprehend the scenario of a math problem and its underlying logic, they should be able to solve other questions within that scenario.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5B87A4-F1C5-39A2-4937-D4EAA1163578}"/>
              </a:ext>
            </a:extLst>
          </p:cNvPr>
          <p:cNvSpPr txBox="1"/>
          <p:nvPr/>
        </p:nvSpPr>
        <p:spPr>
          <a:xfrm>
            <a:off x="3412462" y="1919089"/>
            <a:ext cx="4870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Scenario Understanding: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85A370-D09C-3BF4-2C8B-34695EB5EC73}"/>
              </a:ext>
            </a:extLst>
          </p:cNvPr>
          <p:cNvSpPr txBox="1"/>
          <p:nvPr/>
        </p:nvSpPr>
        <p:spPr>
          <a:xfrm>
            <a:off x="123419" y="13063"/>
            <a:ext cx="338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Reasoning Robustness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9EBFCEB0-3A91-9BA0-6AFE-3F38B29EC131}"/>
              </a:ext>
            </a:extLst>
          </p:cNvPr>
          <p:cNvSpPr/>
          <p:nvPr/>
        </p:nvSpPr>
        <p:spPr>
          <a:xfrm>
            <a:off x="5939583" y="441155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43B85B-C0F1-D5AB-6E6C-A8004BA55944}"/>
              </a:ext>
            </a:extLst>
          </p:cNvPr>
          <p:cNvSpPr txBox="1"/>
          <p:nvPr/>
        </p:nvSpPr>
        <p:spPr>
          <a:xfrm>
            <a:off x="10729161" y="6488668"/>
            <a:ext cx="14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latin typeface="Apple Braille" pitchFamily="2" charset="0"/>
                <a:cs typeface="Arial" panose="020B0604020202020204" pitchFamily="34" charset="0"/>
              </a:rPr>
              <a:t>DiverseMWP</a:t>
            </a:r>
            <a:endParaRPr kumimoji="1" lang="zh-CN" altLang="en-US" i="1" dirty="0">
              <a:latin typeface="Apple Braille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22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59503-6FFF-A247-D904-041748C776CF}"/>
              </a:ext>
            </a:extLst>
          </p:cNvPr>
          <p:cNvSpPr txBox="1"/>
          <p:nvPr/>
        </p:nvSpPr>
        <p:spPr>
          <a:xfrm>
            <a:off x="1759685" y="3672895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33E67-67EE-84CF-DCC3-FE6C1A92DF59}"/>
              </a:ext>
            </a:extLst>
          </p:cNvPr>
          <p:cNvSpPr txBox="1"/>
          <p:nvPr/>
        </p:nvSpPr>
        <p:spPr>
          <a:xfrm>
            <a:off x="1841880" y="5247010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4FF9F5-9021-88CF-E440-2BEFC3F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0" y="3555790"/>
            <a:ext cx="234210" cy="234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883BE-F0E8-7763-5F4D-4A3F03501703}"/>
              </a:ext>
            </a:extLst>
          </p:cNvPr>
          <p:cNvSpPr txBox="1"/>
          <p:nvPr/>
        </p:nvSpPr>
        <p:spPr>
          <a:xfrm>
            <a:off x="7087915" y="3791848"/>
            <a:ext cx="406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</a:t>
            </a:r>
            <a:r>
              <a:rPr lang="en" altLang="zh-CN" sz="1800" b="1" dirty="0">
                <a:solidFill>
                  <a:srgbClr val="FF0000"/>
                </a:solidFill>
                <a:latin typeface="Menlo" panose="020B0609030804020204" pitchFamily="49" charset="0"/>
              </a:rPr>
              <a:t>takes bolts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of blue fiber and half that much white fiber. How many bolts in total does it take?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46A2B7-112B-32CB-805B-440977B0C76B}"/>
              </a:ext>
            </a:extLst>
          </p:cNvPr>
          <p:cNvSpPr txBox="1"/>
          <p:nvPr/>
        </p:nvSpPr>
        <p:spPr>
          <a:xfrm>
            <a:off x="7087915" y="5035449"/>
            <a:ext cx="366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Unanswerable</a:t>
            </a:r>
            <a:endParaRPr lang="en" altLang="zh-CN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96FD72-1FD2-F2E1-8497-8C4483041345}"/>
              </a:ext>
            </a:extLst>
          </p:cNvPr>
          <p:cNvSpPr txBox="1"/>
          <p:nvPr/>
        </p:nvSpPr>
        <p:spPr>
          <a:xfrm>
            <a:off x="3167232" y="2169442"/>
            <a:ext cx="62663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Given a math problem, models need to determine whether the problem provides sufficient information to answer the question.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01DA60-A84C-3933-3A09-9770CD7B7E27}"/>
              </a:ext>
            </a:extLst>
          </p:cNvPr>
          <p:cNvSpPr txBox="1"/>
          <p:nvPr/>
        </p:nvSpPr>
        <p:spPr>
          <a:xfrm>
            <a:off x="3167232" y="1872600"/>
            <a:ext cx="3749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accent5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Answerable Judging: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7FE9ED-26EC-9BC0-AA36-23F13E65B6F8}"/>
              </a:ext>
            </a:extLst>
          </p:cNvPr>
          <p:cNvSpPr txBox="1"/>
          <p:nvPr/>
        </p:nvSpPr>
        <p:spPr>
          <a:xfrm>
            <a:off x="123419" y="0"/>
            <a:ext cx="3039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Task Generalization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A6A3F74-E73F-A5D6-3FEE-D565E9000EB4}"/>
              </a:ext>
            </a:extLst>
          </p:cNvPr>
          <p:cNvSpPr/>
          <p:nvPr/>
        </p:nvSpPr>
        <p:spPr>
          <a:xfrm>
            <a:off x="5939583" y="441155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9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59503-6FFF-A247-D904-041748C776CF}"/>
              </a:ext>
            </a:extLst>
          </p:cNvPr>
          <p:cNvSpPr txBox="1"/>
          <p:nvPr/>
        </p:nvSpPr>
        <p:spPr>
          <a:xfrm>
            <a:off x="1759685" y="3672895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33E67-67EE-84CF-DCC3-FE6C1A92DF59}"/>
              </a:ext>
            </a:extLst>
          </p:cNvPr>
          <p:cNvSpPr txBox="1"/>
          <p:nvPr/>
        </p:nvSpPr>
        <p:spPr>
          <a:xfrm>
            <a:off x="1841880" y="5247010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4FF9F5-9021-88CF-E440-2BEFC3F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0" y="3555790"/>
            <a:ext cx="234210" cy="234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883BE-F0E8-7763-5F4D-4A3F03501703}"/>
              </a:ext>
            </a:extLst>
          </p:cNvPr>
          <p:cNvSpPr txBox="1"/>
          <p:nvPr/>
        </p:nvSpPr>
        <p:spPr>
          <a:xfrm>
            <a:off x="7087915" y="3791848"/>
            <a:ext cx="406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... How many bolts in total does it take?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46A2B7-112B-32CB-805B-440977B0C76B}"/>
              </a:ext>
            </a:extLst>
          </p:cNvPr>
          <p:cNvSpPr txBox="1"/>
          <p:nvPr/>
        </p:nvSpPr>
        <p:spPr>
          <a:xfrm>
            <a:off x="7087915" y="4765134"/>
            <a:ext cx="3669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“solution”: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Step 1: 2 bolts of blue fiber...The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answer is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b="1" dirty="0">
                <a:solidFill>
                  <a:srgbClr val="FF0000"/>
                </a:solidFill>
                <a:latin typeface="Menlo" panose="020B0609030804020204" pitchFamily="49" charset="0"/>
              </a:rPr>
              <a:t>4 bolts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in total.</a:t>
            </a:r>
          </a:p>
          <a:p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sz="18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Incorrect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CBE04C-E581-E131-7779-92E6ABBB0142}"/>
              </a:ext>
            </a:extLst>
          </p:cNvPr>
          <p:cNvSpPr txBox="1"/>
          <p:nvPr/>
        </p:nvSpPr>
        <p:spPr>
          <a:xfrm>
            <a:off x="3324443" y="2105561"/>
            <a:ext cx="6266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Given a math problem and one of its solutions, let the model determine whether the final answer of the given solution is correct.</a:t>
            </a:r>
          </a:p>
          <a:p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D308A0-200A-46CE-4F71-00AC3F5A91AA}"/>
              </a:ext>
            </a:extLst>
          </p:cNvPr>
          <p:cNvSpPr txBox="1"/>
          <p:nvPr/>
        </p:nvSpPr>
        <p:spPr>
          <a:xfrm>
            <a:off x="3324443" y="1808719"/>
            <a:ext cx="3749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accent5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Outcome Judging:</a:t>
            </a:r>
          </a:p>
          <a:p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BF3D3A-823A-6782-A366-0E4C1696A0C9}"/>
              </a:ext>
            </a:extLst>
          </p:cNvPr>
          <p:cNvSpPr txBox="1"/>
          <p:nvPr/>
        </p:nvSpPr>
        <p:spPr>
          <a:xfrm>
            <a:off x="123419" y="0"/>
            <a:ext cx="3039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Task Generalization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4A35B972-769E-67C3-345F-8F78A88B6F2F}"/>
              </a:ext>
            </a:extLst>
          </p:cNvPr>
          <p:cNvSpPr/>
          <p:nvPr/>
        </p:nvSpPr>
        <p:spPr>
          <a:xfrm>
            <a:off x="5939583" y="441155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98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859503-6FFF-A247-D904-041748C776CF}"/>
              </a:ext>
            </a:extLst>
          </p:cNvPr>
          <p:cNvSpPr txBox="1"/>
          <p:nvPr/>
        </p:nvSpPr>
        <p:spPr>
          <a:xfrm>
            <a:off x="1759685" y="3672895"/>
            <a:ext cx="3305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and half that much white fiber. How many bolts in total does it take?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33E67-67EE-84CF-DCC3-FE6C1A92DF59}"/>
              </a:ext>
            </a:extLst>
          </p:cNvPr>
          <p:cNvSpPr txBox="1"/>
          <p:nvPr/>
        </p:nvSpPr>
        <p:spPr>
          <a:xfrm>
            <a:off x="1841880" y="5247010"/>
            <a:ext cx="24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3.0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4FF9F5-9021-88CF-E440-2BEFC3F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0" y="3555790"/>
            <a:ext cx="234210" cy="2342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883BE-F0E8-7763-5F4D-4A3F03501703}"/>
              </a:ext>
            </a:extLst>
          </p:cNvPr>
          <p:cNvSpPr txBox="1"/>
          <p:nvPr/>
        </p:nvSpPr>
        <p:spPr>
          <a:xfrm>
            <a:off x="7087915" y="3488229"/>
            <a:ext cx="406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A robe takes 2 bolts of blue fiber ... How many bolts in total does it take?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F05E28-0607-90E1-ADDA-506FD9006058}"/>
              </a:ext>
            </a:extLst>
          </p:cNvPr>
          <p:cNvSpPr txBox="1"/>
          <p:nvPr/>
        </p:nvSpPr>
        <p:spPr>
          <a:xfrm>
            <a:off x="7087915" y="4461515"/>
            <a:ext cx="4490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"solution":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Step 1: Identify the amount ... Step 3: </a:t>
            </a:r>
            <a:r>
              <a:rPr lang="en" altLang="zh-CN" sz="1800" b="1" dirty="0">
                <a:solidFill>
                  <a:srgbClr val="FF0000"/>
                </a:solidFill>
                <a:latin typeface="Menlo" panose="020B0609030804020204" pitchFamily="49" charset="0"/>
              </a:rPr>
              <a:t>Multiply</a:t>
            </a:r>
            <a:r>
              <a:rPr lang="en" altLang="zh-CN" sz="18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the bolts of blue and white fiber together to find the total number of bolts. The answer is 2 bolts.</a:t>
            </a:r>
          </a:p>
          <a:p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"answer": </a:t>
            </a:r>
            <a:r>
              <a:rPr lang="en" altLang="zh-CN" sz="18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Step 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E6438C-A31F-1694-FC6C-B13C0E2581F5}"/>
              </a:ext>
            </a:extLst>
          </p:cNvPr>
          <p:cNvSpPr txBox="1"/>
          <p:nvPr/>
        </p:nvSpPr>
        <p:spPr>
          <a:xfrm>
            <a:off x="3167232" y="2041679"/>
            <a:ext cx="62663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Given a math problem along with its wrong solution, the model is required to identify the step where the errors begin.</a:t>
            </a:r>
          </a:p>
          <a:p>
            <a:endParaRPr lang="en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A26C26-1B3E-28D3-D406-C4055FFD680C}"/>
              </a:ext>
            </a:extLst>
          </p:cNvPr>
          <p:cNvSpPr txBox="1"/>
          <p:nvPr/>
        </p:nvSpPr>
        <p:spPr>
          <a:xfrm>
            <a:off x="3167232" y="1744837"/>
            <a:ext cx="3749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chemeClr val="accent5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Process Judging:</a:t>
            </a:r>
          </a:p>
          <a:p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F5CEBB-C79F-16B2-FE9C-AEF1B8150AE7}"/>
              </a:ext>
            </a:extLst>
          </p:cNvPr>
          <p:cNvSpPr txBox="1"/>
          <p:nvPr/>
        </p:nvSpPr>
        <p:spPr>
          <a:xfrm>
            <a:off x="123419" y="0"/>
            <a:ext cx="3039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Task Generalization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D719D886-86A7-6986-3EA3-6E4B369215C3}"/>
              </a:ext>
            </a:extLst>
          </p:cNvPr>
          <p:cNvSpPr/>
          <p:nvPr/>
        </p:nvSpPr>
        <p:spPr>
          <a:xfrm>
            <a:off x="5939583" y="4411559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21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1D8099C-18A5-2AA0-7C1C-EE21E9A596BF}"/>
              </a:ext>
            </a:extLst>
          </p:cNvPr>
          <p:cNvSpPr txBox="1"/>
          <p:nvPr/>
        </p:nvSpPr>
        <p:spPr>
          <a:xfrm>
            <a:off x="396240" y="289560"/>
            <a:ext cx="694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Why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we work on mathematical reasoning?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515D7F-B4B8-8C2D-5311-BB95C257F79C}"/>
              </a:ext>
            </a:extLst>
          </p:cNvPr>
          <p:cNvSpPr txBox="1"/>
          <p:nvPr/>
        </p:nvSpPr>
        <p:spPr>
          <a:xfrm>
            <a:off x="4160517" y="1196623"/>
            <a:ext cx="387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Application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applied in various real-world domains, such as education and AI for math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science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27D063-F83F-4DCB-EB58-B4F82F07358C}"/>
              </a:ext>
            </a:extLst>
          </p:cNvPr>
          <p:cNvSpPr txBox="1"/>
          <p:nvPr/>
        </p:nvSpPr>
        <p:spPr>
          <a:xfrm>
            <a:off x="396234" y="1196623"/>
            <a:ext cx="3169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Testbed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stands as a crucial testbed for LLMs “intelligence”.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8A7860-F6E0-DA26-9826-AA10DDA0D9FE}"/>
              </a:ext>
            </a:extLst>
          </p:cNvPr>
          <p:cNvSpPr txBox="1"/>
          <p:nvPr/>
        </p:nvSpPr>
        <p:spPr>
          <a:xfrm>
            <a:off x="7132320" y="174928"/>
            <a:ext cx="82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Color Emoji" pitchFamily="2" charset="0"/>
                <a:ea typeface="等线" panose="02010600030101010101" pitchFamily="2" charset="-122"/>
                <a:cs typeface="+mn-cs"/>
              </a:rPr>
              <a:t>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B35EB3-5C43-8AC7-3253-C6252609A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4"/>
          <a:stretch/>
        </p:blipFill>
        <p:spPr>
          <a:xfrm>
            <a:off x="213745" y="3228368"/>
            <a:ext cx="3534897" cy="2992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AB96B2-201F-F0B7-AB1C-66574EF0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17" y="3718277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8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48CD33-F310-42E9-223B-17699C37D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 t="2021" r="2070" b="1235"/>
          <a:stretch/>
        </p:blipFill>
        <p:spPr>
          <a:xfrm>
            <a:off x="2247064" y="161342"/>
            <a:ext cx="8343599" cy="66966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D55675-D5A7-060F-DFDD-A2ADB4188F01}"/>
              </a:ext>
            </a:extLst>
          </p:cNvPr>
          <p:cNvSpPr txBox="1"/>
          <p:nvPr/>
        </p:nvSpPr>
        <p:spPr>
          <a:xfrm>
            <a:off x="0" y="0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MathCheck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162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084D9E-3F63-EDF8-8A66-E35B5267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63"/>
          <a:stretch/>
        </p:blipFill>
        <p:spPr>
          <a:xfrm>
            <a:off x="372926" y="2743577"/>
            <a:ext cx="11819074" cy="25757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C19CD0-2AEC-F7E9-8508-2B2C92026105}"/>
              </a:ext>
            </a:extLst>
          </p:cNvPr>
          <p:cNvSpPr txBox="1"/>
          <p:nvPr/>
        </p:nvSpPr>
        <p:spPr>
          <a:xfrm>
            <a:off x="1551192" y="1589718"/>
            <a:ext cx="10130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The emergence of large language modes makes data generation flexible and high quality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.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Therefore we </a:t>
            </a:r>
            <a:r>
              <a:rPr lang="en" altLang="zh-CN" sz="2000" b="1" dirty="0">
                <a:latin typeface="Apple Braille" pitchFamily="2" charset="0"/>
                <a:cs typeface="Arial" panose="020B0604020202020204" pitchFamily="34" charset="0"/>
              </a:rPr>
              <a:t>apply (M)LLMs  as engines to generate our data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.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1802E6-898A-6A1F-CC69-8F11A3632A83}"/>
              </a:ext>
            </a:extLst>
          </p:cNvPr>
          <p:cNvSpPr txBox="1"/>
          <p:nvPr/>
        </p:nvSpPr>
        <p:spPr>
          <a:xfrm>
            <a:off x="0" y="0"/>
            <a:ext cx="321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Data Construction</a:t>
            </a:r>
            <a:endParaRPr kumimoji="1" lang="zh-CN" altLang="en-US" sz="2800" b="1" dirty="0">
              <a:solidFill>
                <a:schemeClr val="accent1"/>
              </a:solidFill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04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D91C1DA-C9EF-5A69-1216-6DD6C96B8FB7}"/>
              </a:ext>
            </a:extLst>
          </p:cNvPr>
          <p:cNvSpPr txBox="1"/>
          <p:nvPr/>
        </p:nvSpPr>
        <p:spPr>
          <a:xfrm>
            <a:off x="629280" y="1268331"/>
            <a:ext cx="10933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Comprehensively evaluate the mathematical reasoning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ability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.</a:t>
            </a: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Easy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to identify shortcomings of models by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reasoning behavior testing.</a:t>
            </a: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Existing math datasets can be easily transformed into </a:t>
            </a:r>
            <a:r>
              <a:rPr lang="en-US" altLang="zh-CN" sz="2000" dirty="0" err="1">
                <a:latin typeface="Apple Braille" pitchFamily="2" charset="0"/>
                <a:cs typeface="Arial" panose="020B0604020202020204" pitchFamily="34" charset="0"/>
              </a:rPr>
              <a:t>MathCheck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 paradigm to become a    better assessment of math ability.</a:t>
            </a: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</a:t>
            </a:r>
            <a:r>
              <a:rPr lang="en-US" altLang="zh-CN" sz="2000" dirty="0" err="1">
                <a:latin typeface="Apple Braille" pitchFamily="2" charset="0"/>
                <a:cs typeface="Arial" panose="020B0604020202020204" pitchFamily="34" charset="0"/>
              </a:rPr>
              <a:t>MathCheck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provide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framework, which users can add other robustness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variant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or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task.</a:t>
            </a: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Dynamic evaluation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method.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67CA4-CA75-0857-694D-3687030B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746" y="1268331"/>
            <a:ext cx="307777" cy="307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DF5052-3FA1-7483-E9D6-C4FF2240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828" y="1857358"/>
            <a:ext cx="307777" cy="307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B926F9-B90C-0876-EAA6-3545C880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11" y="2815641"/>
            <a:ext cx="307777" cy="307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93A62C-0CF6-C9F8-B7B7-3AE44B82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698" y="3275111"/>
            <a:ext cx="307777" cy="307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C25D25-65F7-2F17-3B82-76C298DB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81" y="3955098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99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7407E89-1699-284E-999B-1310A71E421D}"/>
              </a:ext>
            </a:extLst>
          </p:cNvPr>
          <p:cNvSpPr txBox="1"/>
          <p:nvPr/>
        </p:nvSpPr>
        <p:spPr>
          <a:xfrm>
            <a:off x="1110236" y="695538"/>
            <a:ext cx="10476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choose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GSM8k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as the seed benchmark, which is the most widely used for evaluating mathematical textual reasoning capability. Subsequently, we generated 129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MathCheck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style groups,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totaling 3,096 high-quality data.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C15AB3-4A0E-AB5E-3A1A-F6CA39954099}"/>
              </a:ext>
            </a:extLst>
          </p:cNvPr>
          <p:cNvSpPr txBox="1"/>
          <p:nvPr/>
        </p:nvSpPr>
        <p:spPr>
          <a:xfrm>
            <a:off x="0" y="30978"/>
            <a:ext cx="2466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MathCheck</a:t>
            </a:r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-GSM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F7745B-10AC-EFAD-3080-BB8793E3EF74}"/>
              </a:ext>
            </a:extLst>
          </p:cNvPr>
          <p:cNvSpPr txBox="1"/>
          <p:nvPr/>
        </p:nvSpPr>
        <p:spPr>
          <a:xfrm>
            <a:off x="1009496" y="2325457"/>
            <a:ext cx="10678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A dataset for </a:t>
            </a:r>
            <a:r>
              <a:rPr lang="en" altLang="zh-CN" sz="2000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Geometry problems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, which is the representative task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for evaluating multi-modal reasoning capability.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Subsequently, we generated 60 MATHCHECK style groups, </a:t>
            </a:r>
            <a:r>
              <a:rPr lang="en" altLang="zh-CN" sz="2000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cs typeface="Arial" panose="020B0604020202020204" pitchFamily="34" charset="0"/>
              </a:rPr>
              <a:t>totaling 1,440 high-quality data.</a:t>
            </a:r>
            <a:endParaRPr kumimoji="1" lang="zh-CN" altLang="en-US" sz="2000" dirty="0">
              <a:solidFill>
                <a:schemeClr val="accent2">
                  <a:lumMod val="75000"/>
                </a:schemeClr>
              </a:solidFill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D511C5-3F91-26FF-E4DE-111D9C7BC5A9}"/>
              </a:ext>
            </a:extLst>
          </p:cNvPr>
          <p:cNvSpPr txBox="1"/>
          <p:nvPr/>
        </p:nvSpPr>
        <p:spPr>
          <a:xfrm>
            <a:off x="0" y="184817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ea typeface="+mj-ea"/>
                <a:cs typeface="+mj-cs"/>
              </a:rPr>
              <a:t>MathCheck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pple Braille" pitchFamily="2" charset="0"/>
                <a:ea typeface="+mj-ea"/>
                <a:cs typeface="+mj-cs"/>
              </a:rPr>
              <a:t>-GEO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1BFA05-B35A-056E-7FB0-CD4FBA9FCD0E}"/>
              </a:ext>
            </a:extLst>
          </p:cNvPr>
          <p:cNvSpPr txBox="1"/>
          <p:nvPr/>
        </p:nvSpPr>
        <p:spPr>
          <a:xfrm>
            <a:off x="8986429" y="4339462"/>
            <a:ext cx="288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💡All datasets were subjected to meticulous manual validation for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reliability</a:t>
            </a:r>
            <a:endParaRPr kumimoji="1"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AA0476-C09C-E436-A82D-8757189CF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1" t="16619" r="18269" b="12701"/>
          <a:stretch/>
        </p:blipFill>
        <p:spPr>
          <a:xfrm>
            <a:off x="0" y="3955376"/>
            <a:ext cx="3074870" cy="18799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AFD71A-5222-A938-90AF-E4F2CB3A0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94"/>
          <a:stretch/>
        </p:blipFill>
        <p:spPr>
          <a:xfrm>
            <a:off x="2518638" y="3481576"/>
            <a:ext cx="6221730" cy="3039213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0D129040-7C12-54B2-3853-BDA8CAE110D0}"/>
              </a:ext>
            </a:extLst>
          </p:cNvPr>
          <p:cNvSpPr/>
          <p:nvPr/>
        </p:nvSpPr>
        <p:spPr>
          <a:xfrm>
            <a:off x="8968927" y="4168530"/>
            <a:ext cx="2887708" cy="1666825"/>
          </a:xfrm>
          <a:prstGeom prst="roundRect">
            <a:avLst>
              <a:gd name="adj" fmla="val 12324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79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746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DD43F2-65B1-B71D-48D0-89832294D7FD}"/>
              </a:ext>
            </a:extLst>
          </p:cNvPr>
          <p:cNvSpPr txBox="1"/>
          <p:nvPr/>
        </p:nvSpPr>
        <p:spPr>
          <a:xfrm>
            <a:off x="194888" y="4263569"/>
            <a:ext cx="483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·</a:t>
            </a:r>
            <a:r>
              <a:rPr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Some generalist</a:t>
            </a:r>
            <a:r>
              <a:rPr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models exhibit</a:t>
            </a:r>
            <a:r>
              <a:rPr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   </a:t>
            </a:r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reasoning</a:t>
            </a:r>
            <a:r>
              <a:rPr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inconsistency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6C3CA0-9D9A-F394-4D4F-676D8613EC0B}"/>
              </a:ext>
            </a:extLst>
          </p:cNvPr>
          <p:cNvSpPr txBox="1"/>
          <p:nvPr/>
        </p:nvSpPr>
        <p:spPr>
          <a:xfrm>
            <a:off x="194888" y="5669412"/>
            <a:ext cx="5073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·</a:t>
            </a:r>
            <a:r>
              <a:rPr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 Pinpoint 6 Dot" pitchFamily="2" charset="0"/>
                <a:cs typeface="Arial" panose="020B0604020202020204" pitchFamily="34" charset="0"/>
              </a:rPr>
              <a:t>Math-customized models</a:t>
            </a:r>
            <a:r>
              <a:rPr kumimoji="1"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 Pinpoint 6 Dot" pitchFamily="2" charset="0"/>
                <a:cs typeface="Arial" panose="020B0604020202020204" pitchFamily="34" charset="0"/>
              </a:rPr>
              <a:t>underperforms in tasks other than problem solving.</a:t>
            </a:r>
            <a:endParaRPr kumimoji="1" lang="zh-CN" altLang="en-US" sz="2000" dirty="0">
              <a:latin typeface="Apple Braille Pinpoint 6 Dot" pitchFamily="2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E459A0-15DC-4F98-0AA6-15328D269549}"/>
              </a:ext>
            </a:extLst>
          </p:cNvPr>
          <p:cNvSpPr txBox="1"/>
          <p:nvPr/>
        </p:nvSpPr>
        <p:spPr>
          <a:xfrm>
            <a:off x="194888" y="655445"/>
            <a:ext cx="48380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pple Braille Pinpoint 6 Dot" pitchFamily="2" charset="0"/>
                <a:cs typeface="Arial" panose="020B0604020202020204" pitchFamily="34" charset="0"/>
              </a:rPr>
              <a:t>·</a:t>
            </a:r>
            <a:r>
              <a:rPr lang="zh-CN" altLang="en-US" sz="2000" dirty="0">
                <a:latin typeface="Apple Braille Pinpoint 6 Dot" pitchFamily="2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pple Braille Pinpoint 6 Dot" pitchFamily="2" charset="0"/>
                <a:cs typeface="Arial" panose="020B0604020202020204" pitchFamily="34" charset="0"/>
              </a:rPr>
              <a:t>F</a:t>
            </a:r>
            <a:r>
              <a:rPr lang="en" altLang="zh-CN" sz="2000" dirty="0">
                <a:effectLst/>
                <a:latin typeface="Apple Braille Pinpoint 6 Dot" pitchFamily="2" charset="0"/>
                <a:cs typeface="Arial" panose="020B0604020202020204" pitchFamily="34" charset="0"/>
              </a:rPr>
              <a:t>rontier LLMs like O</a:t>
            </a:r>
            <a:r>
              <a:rPr lang="en-US" altLang="zh-CN" sz="2000" dirty="0">
                <a:effectLst/>
                <a:latin typeface="Apple Braille Pinpoint 6 Dot" pitchFamily="2" charset="0"/>
                <a:cs typeface="Arial" panose="020B0604020202020204" pitchFamily="34" charset="0"/>
              </a:rPr>
              <a:t>1</a:t>
            </a:r>
            <a:r>
              <a:rPr lang="en" altLang="zh-CN" sz="2000" dirty="0">
                <a:effectLst/>
                <a:latin typeface="Apple Braille Pinpoint 6 Dot" pitchFamily="2" charset="0"/>
                <a:cs typeface="Arial" panose="020B0604020202020204" pitchFamily="34" charset="0"/>
              </a:rPr>
              <a:t> continue to achieve superior performance in our </a:t>
            </a:r>
            <a:r>
              <a:rPr lang="en" altLang="zh-CN" sz="2000" dirty="0" err="1">
                <a:effectLst/>
                <a:latin typeface="Apple Braille Pinpoint 6 Dot" pitchFamily="2" charset="0"/>
                <a:cs typeface="Arial" panose="020B0604020202020204" pitchFamily="34" charset="0"/>
              </a:rPr>
              <a:t>MathCheck</a:t>
            </a:r>
            <a:r>
              <a:rPr lang="en" altLang="zh-CN" sz="2000" dirty="0">
                <a:effectLst/>
                <a:latin typeface="Apple Braille Pinpoint 6 Dot" pitchFamily="2" charset="0"/>
                <a:cs typeface="Arial" panose="020B0604020202020204" pitchFamily="34" charset="0"/>
              </a:rPr>
              <a:t>, but many other model families exhibit a significant decline. </a:t>
            </a:r>
            <a:endParaRPr lang="en" altLang="zh-CN" sz="2000" dirty="0">
              <a:latin typeface="Apple Braille Pinpoint 6 Dot" pitchFamily="2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B82332-89CF-F763-E7D4-6E242D66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7" y="2141463"/>
            <a:ext cx="4106852" cy="1755139"/>
          </a:xfrm>
          <a:prstGeom prst="rect">
            <a:avLst/>
          </a:prstGeom>
        </p:spPr>
      </p:pic>
      <p:sp>
        <p:nvSpPr>
          <p:cNvPr id="14" name="下箭头 13">
            <a:extLst>
              <a:ext uri="{FF2B5EF4-FFF2-40B4-BE49-F238E27FC236}">
                <a16:creationId xmlns:a16="http://schemas.microsoft.com/office/drawing/2014/main" id="{365683CD-21A7-BD75-1BCE-A55928BDC3E0}"/>
              </a:ext>
            </a:extLst>
          </p:cNvPr>
          <p:cNvSpPr/>
          <p:nvPr/>
        </p:nvSpPr>
        <p:spPr>
          <a:xfrm rot="16200000">
            <a:off x="4711061" y="4295679"/>
            <a:ext cx="234875" cy="4087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E29F18D-B5A6-657D-DE35-26A8D784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034" y="655445"/>
            <a:ext cx="6428063" cy="58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60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5DD56E-F168-9638-0C27-3948347F3427}"/>
              </a:ext>
            </a:extLst>
          </p:cNvPr>
          <p:cNvSpPr txBox="1"/>
          <p:nvPr/>
        </p:nvSpPr>
        <p:spPr>
          <a:xfrm>
            <a:off x="194891" y="988471"/>
            <a:ext cx="37084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ple Braille" pitchFamily="2" charset="0"/>
                <a:cs typeface="Arial" panose="020B0604020202020204" pitchFamily="34" charset="0"/>
              </a:rPr>
              <a:t>·</a:t>
            </a:r>
            <a:r>
              <a:rPr lang="zh-CN" altLang="en-US" sz="24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pple Braille" pitchFamily="2" charset="0"/>
                <a:cs typeface="Arial" panose="020B0604020202020204" pitchFamily="34" charset="0"/>
              </a:rPr>
              <a:t>GPT-4o achieves a top score of 65.3. Claude-3-sonnet is slightly superior in visual contexts compared to Claude-3-opus.</a:t>
            </a:r>
          </a:p>
          <a:p>
            <a:endParaRPr lang="zh-CN" altLang="en-US" dirty="0">
              <a:latin typeface="Apple Braille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6A03C0-B7AA-BC41-14CC-BFA2A2D718E1}"/>
              </a:ext>
            </a:extLst>
          </p:cNvPr>
          <p:cNvSpPr txBox="1"/>
          <p:nvPr/>
        </p:nvSpPr>
        <p:spPr>
          <a:xfrm>
            <a:off x="194892" y="2998229"/>
            <a:ext cx="37084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ple Braille" pitchFamily="2" charset="0"/>
                <a:cs typeface="Arial" panose="020B0604020202020204" pitchFamily="34" charset="0"/>
              </a:rPr>
              <a:t>· </a:t>
            </a:r>
            <a:r>
              <a:rPr lang="en" altLang="zh-CN" dirty="0">
                <a:latin typeface="Apple Braille" pitchFamily="2" charset="0"/>
                <a:cs typeface="Arial" panose="020B0604020202020204" pitchFamily="34" charset="0"/>
              </a:rPr>
              <a:t>Open-source MLLMs still have significant room for improvement, meriting further exploration by the research community. </a:t>
            </a:r>
            <a:r>
              <a:rPr lang="en" altLang="zh-CN" b="1" dirty="0">
                <a:latin typeface="Apple Braille" pitchFamily="2" charset="0"/>
                <a:cs typeface="Arial" panose="020B0604020202020204" pitchFamily="34" charset="0"/>
              </a:rPr>
              <a:t>Qwen2-VL-70B attaining 60.4 over the GPT-4-Vision-Preview. </a:t>
            </a:r>
          </a:p>
          <a:p>
            <a:endParaRPr lang="zh-CN" altLang="en-US" dirty="0">
              <a:latin typeface="Apple Braille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47FC5-A615-86B4-2B40-E03867EC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73" y="605100"/>
            <a:ext cx="7772400" cy="44244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B413CD-3F44-2616-393B-E9F1F0105E15}"/>
              </a:ext>
            </a:extLst>
          </p:cNvPr>
          <p:cNvSpPr txBox="1"/>
          <p:nvPr/>
        </p:nvSpPr>
        <p:spPr>
          <a:xfrm>
            <a:off x="194891" y="0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73478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939B7E4-8629-59EA-B5F6-C128199A5CAD}"/>
              </a:ext>
            </a:extLst>
          </p:cNvPr>
          <p:cNvSpPr txBox="1"/>
          <p:nvPr/>
        </p:nvSpPr>
        <p:spPr>
          <a:xfrm>
            <a:off x="182880" y="953589"/>
            <a:ext cx="479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Private</a:t>
            </a:r>
            <a:r>
              <a:rPr kumimoji="1"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data:</a:t>
            </a:r>
            <a:r>
              <a:rPr kumimoji="1"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GSM1k</a:t>
            </a:r>
            <a:r>
              <a:rPr kumimoji="1"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Apple Braille" pitchFamily="2" charset="0"/>
              </a:rPr>
              <a:t>(Zhang et al, ICLR</a:t>
            </a:r>
            <a:r>
              <a:rPr kumimoji="1" lang="zh-CN" altLang="en-US" sz="1600" i="1" dirty="0">
                <a:latin typeface="Apple Braille" pitchFamily="2" charset="0"/>
              </a:rPr>
              <a:t> </a:t>
            </a:r>
            <a:r>
              <a:rPr kumimoji="1" lang="en-US" altLang="zh-CN" sz="1600" i="1" dirty="0">
                <a:latin typeface="Apple Braille" pitchFamily="2" charset="0"/>
              </a:rPr>
              <a:t>2025)</a:t>
            </a:r>
            <a:r>
              <a:rPr kumimoji="1" lang="zh-CN" altLang="en-US" sz="1600" b="1" i="1" dirty="0">
                <a:latin typeface="Apple Braille" pitchFamily="2" charset="0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1077F9-4AB7-33C6-7EBC-37AE48EB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73"/>
            <a:ext cx="5811234" cy="35202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F8A17A-924B-6BCC-723D-14496406ECEB}"/>
              </a:ext>
            </a:extLst>
          </p:cNvPr>
          <p:cNvSpPr txBox="1"/>
          <p:nvPr/>
        </p:nvSpPr>
        <p:spPr>
          <a:xfrm>
            <a:off x="0" y="0"/>
            <a:ext cx="5226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MathCheck</a:t>
            </a:r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 is closer to Intelligence</a:t>
            </a:r>
          </a:p>
        </p:txBody>
      </p:sp>
    </p:spTree>
    <p:extLst>
      <p:ext uri="{BB962C8B-B14F-4D97-AF65-F5344CB8AC3E}">
        <p14:creationId xmlns:p14="http://schemas.microsoft.com/office/powerpoint/2010/main" val="3131043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01077F9-4AB7-33C6-7EBC-37AE48EB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73"/>
            <a:ext cx="5811234" cy="35202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2D1750-10BF-A30A-4112-C08D57C9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57" y="1702361"/>
            <a:ext cx="5987143" cy="3533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99D163-2B56-330A-05A6-62E9E8B2AE60}"/>
              </a:ext>
            </a:extLst>
          </p:cNvPr>
          <p:cNvSpPr txBox="1"/>
          <p:nvPr/>
        </p:nvSpPr>
        <p:spPr>
          <a:xfrm>
            <a:off x="2036413" y="5433460"/>
            <a:ext cx="95646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It shows that </a:t>
            </a:r>
            <a:r>
              <a:rPr lang="en" altLang="zh-CN" sz="2000" dirty="0" err="1">
                <a:latin typeface="Apple Braille" pitchFamily="2" charset="0"/>
                <a:cs typeface="Arial" panose="020B0604020202020204" pitchFamily="34" charset="0"/>
              </a:rPr>
              <a:t>MathCheck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 has a </a:t>
            </a:r>
            <a:r>
              <a:rPr lang="en" altLang="zh-CN" sz="2000" b="1" dirty="0">
                <a:latin typeface="Apple Braille" pitchFamily="2" charset="0"/>
                <a:cs typeface="Arial" panose="020B0604020202020204" pitchFamily="34" charset="0"/>
              </a:rPr>
              <a:t>higher correlation coefficient with GSM1k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, mitigating bias evaluation caused by overfitting and data contamination.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ACB73-87A0-D938-B2C1-AAD670D1469D}"/>
              </a:ext>
            </a:extLst>
          </p:cNvPr>
          <p:cNvSpPr txBox="1"/>
          <p:nvPr/>
        </p:nvSpPr>
        <p:spPr>
          <a:xfrm>
            <a:off x="182880" y="953589"/>
            <a:ext cx="479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Private</a:t>
            </a:r>
            <a:r>
              <a:rPr kumimoji="1"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data:</a:t>
            </a:r>
            <a:r>
              <a:rPr kumimoji="1"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pple Braille" pitchFamily="2" charset="0"/>
                <a:cs typeface="Arial" panose="020B0604020202020204" pitchFamily="34" charset="0"/>
              </a:rPr>
              <a:t>GSM1k</a:t>
            </a:r>
            <a:r>
              <a:rPr kumimoji="1"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Apple Braille" pitchFamily="2" charset="0"/>
              </a:rPr>
              <a:t>(Zhang et al, ICLR</a:t>
            </a:r>
            <a:r>
              <a:rPr kumimoji="1" lang="zh-CN" altLang="en-US" sz="1600" i="1" dirty="0">
                <a:latin typeface="Apple Braille" pitchFamily="2" charset="0"/>
              </a:rPr>
              <a:t> </a:t>
            </a:r>
            <a:r>
              <a:rPr kumimoji="1" lang="en-US" altLang="zh-CN" sz="1600" i="1" dirty="0">
                <a:latin typeface="Apple Braille" pitchFamily="2" charset="0"/>
              </a:rPr>
              <a:t>2025)</a:t>
            </a:r>
            <a:r>
              <a:rPr kumimoji="1" lang="zh-CN" altLang="en-US" sz="1600" b="1" i="1" dirty="0">
                <a:latin typeface="Apple Braille" pitchFamily="2" charset="0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EA2972-6A20-2414-BE80-F97DED7C48F4}"/>
              </a:ext>
            </a:extLst>
          </p:cNvPr>
          <p:cNvSpPr txBox="1"/>
          <p:nvPr/>
        </p:nvSpPr>
        <p:spPr>
          <a:xfrm>
            <a:off x="0" y="0"/>
            <a:ext cx="5226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MathCheck</a:t>
            </a:r>
            <a:r>
              <a:rPr lang="en-US" altLang="zh-CN" sz="2400" b="1" dirty="0">
                <a:solidFill>
                  <a:schemeClr val="accent1"/>
                </a:solidFill>
                <a:latin typeface="Apple Braille" pitchFamily="2" charset="0"/>
                <a:ea typeface="+mj-ea"/>
                <a:cs typeface="+mj-cs"/>
              </a:rPr>
              <a:t> is closer to Intelligence</a:t>
            </a:r>
          </a:p>
        </p:txBody>
      </p:sp>
    </p:spTree>
    <p:extLst>
      <p:ext uri="{BB962C8B-B14F-4D97-AF65-F5344CB8AC3E}">
        <p14:creationId xmlns:p14="http://schemas.microsoft.com/office/powerpoint/2010/main" val="1945616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90BA08F7-52CD-BB91-5ACD-0BC573C25354}"/>
              </a:ext>
            </a:extLst>
          </p:cNvPr>
          <p:cNvCxnSpPr>
            <a:cxnSpLocks/>
          </p:cNvCxnSpPr>
          <p:nvPr/>
        </p:nvCxnSpPr>
        <p:spPr>
          <a:xfrm>
            <a:off x="7338956" y="809255"/>
            <a:ext cx="0" cy="1985965"/>
          </a:xfrm>
          <a:prstGeom prst="line">
            <a:avLst/>
          </a:prstGeom>
          <a:ln w="38100">
            <a:solidFill>
              <a:schemeClr val="bg2">
                <a:lumMod val="75000"/>
                <a:alpha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EA63FAF9-35C9-88B5-BDC9-52DD77708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2" t="2959" r="17018" b="11267"/>
          <a:stretch/>
        </p:blipFill>
        <p:spPr>
          <a:xfrm>
            <a:off x="3103229" y="595582"/>
            <a:ext cx="2077709" cy="22092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0737A2-8360-5C87-1118-2B50DFA4E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2" t="3105" r="17238" b="11121"/>
          <a:stretch/>
        </p:blipFill>
        <p:spPr>
          <a:xfrm>
            <a:off x="5194443" y="609946"/>
            <a:ext cx="2064200" cy="2194849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BE09CBDE-09DE-A60A-49EA-BD8A51308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64" t="2812" r="16840" b="11015"/>
          <a:stretch/>
        </p:blipFill>
        <p:spPr>
          <a:xfrm>
            <a:off x="7417352" y="609944"/>
            <a:ext cx="2082646" cy="2214000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25BE45B5-CC8B-D2F6-839A-0B97FDA7E2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50" t="2833" r="17155" b="10994"/>
          <a:stretch/>
        </p:blipFill>
        <p:spPr>
          <a:xfrm>
            <a:off x="9739022" y="609944"/>
            <a:ext cx="2082646" cy="2214000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A60C229B-551D-BE2C-48A7-D1C278A23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1" t="2696" r="17576" b="2783"/>
          <a:stretch/>
        </p:blipFill>
        <p:spPr>
          <a:xfrm>
            <a:off x="96037" y="595581"/>
            <a:ext cx="2777105" cy="2457734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51074D3-6D6B-0B9C-B01B-2FD519070DD2}"/>
              </a:ext>
            </a:extLst>
          </p:cNvPr>
          <p:cNvCxnSpPr>
            <a:cxnSpLocks/>
          </p:cNvCxnSpPr>
          <p:nvPr/>
        </p:nvCxnSpPr>
        <p:spPr>
          <a:xfrm>
            <a:off x="2873142" y="1811752"/>
            <a:ext cx="230087" cy="0"/>
          </a:xfrm>
          <a:prstGeom prst="straightConnector1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1FB9A97-B2DC-5310-D265-2F2B384A4D91}"/>
              </a:ext>
            </a:extLst>
          </p:cNvPr>
          <p:cNvCxnSpPr>
            <a:cxnSpLocks/>
          </p:cNvCxnSpPr>
          <p:nvPr/>
        </p:nvCxnSpPr>
        <p:spPr>
          <a:xfrm>
            <a:off x="9508937" y="1832394"/>
            <a:ext cx="230087" cy="0"/>
          </a:xfrm>
          <a:prstGeom prst="straightConnector1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698DA5B-E671-E683-CCA3-4E0F0F1A701C}"/>
              </a:ext>
            </a:extLst>
          </p:cNvPr>
          <p:cNvSpPr txBox="1"/>
          <p:nvPr/>
        </p:nvSpPr>
        <p:spPr>
          <a:xfrm>
            <a:off x="2770254" y="5843083"/>
            <a:ext cx="7411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It implies that </a:t>
            </a:r>
            <a:r>
              <a:rPr lang="en" altLang="zh-CN" sz="2000" b="1" dirty="0">
                <a:latin typeface="Apple Braille" pitchFamily="2" charset="0"/>
                <a:cs typeface="Arial" panose="020B0604020202020204" pitchFamily="34" charset="0"/>
              </a:rPr>
              <a:t>training solely on massive solving data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is not the right direction to improve mathematical reasoning ability</a:t>
            </a:r>
            <a:endParaRPr lang="zh-CN" altLang="en-US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1935AE-84B0-223F-5DE0-AF015AF637EE}"/>
              </a:ext>
            </a:extLst>
          </p:cNvPr>
          <p:cNvSpPr txBox="1"/>
          <p:nvPr/>
        </p:nvSpPr>
        <p:spPr>
          <a:xfrm>
            <a:off x="0" y="0"/>
            <a:ext cx="3797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407DD6"/>
                </a:solidFill>
                <a:latin typeface="Apple Braille" pitchFamily="2" charset="0"/>
                <a:ea typeface="+mj-ea"/>
                <a:cs typeface="+mj-cs"/>
              </a:rPr>
              <a:t>Behavior of Math Models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82F7E5-303B-BCE0-4750-F45DB3020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0504" y="3053315"/>
            <a:ext cx="9663267" cy="24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28AE7317-325A-DA06-B6B8-53373741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705" y="3683286"/>
            <a:ext cx="3674278" cy="2755709"/>
          </a:xfrm>
          <a:prstGeom prst="rect">
            <a:avLst/>
          </a:prstGeom>
        </p:spPr>
      </p:pic>
      <p:pic>
        <p:nvPicPr>
          <p:cNvPr id="6" name="图片 5" descr="图表, 树状图&#10;&#10;描述已自动生成">
            <a:extLst>
              <a:ext uri="{FF2B5EF4-FFF2-40B4-BE49-F238E27FC236}">
                <a16:creationId xmlns:a16="http://schemas.microsoft.com/office/drawing/2014/main" id="{757280EC-DE12-DD8D-CE98-4DA908C03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8" y="700537"/>
            <a:ext cx="3744144" cy="2808108"/>
          </a:xfrm>
          <a:prstGeom prst="rect">
            <a:avLst/>
          </a:prstGeom>
        </p:spPr>
      </p:pic>
      <p:pic>
        <p:nvPicPr>
          <p:cNvPr id="8" name="图片 7" descr="图表, 树状图&#10;&#10;描述已自动生成">
            <a:extLst>
              <a:ext uri="{FF2B5EF4-FFF2-40B4-BE49-F238E27FC236}">
                <a16:creationId xmlns:a16="http://schemas.microsoft.com/office/drawing/2014/main" id="{9856EA3C-686D-B56E-2F67-6141207DB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8" y="3663709"/>
            <a:ext cx="3744146" cy="2808109"/>
          </a:xfrm>
          <a:prstGeom prst="rect">
            <a:avLst/>
          </a:prstGeom>
        </p:spPr>
      </p:pic>
      <p:pic>
        <p:nvPicPr>
          <p:cNvPr id="10" name="图片 9" descr="图表, 表格&#10;&#10;描述已自动生成">
            <a:extLst>
              <a:ext uri="{FF2B5EF4-FFF2-40B4-BE49-F238E27FC236}">
                <a16:creationId xmlns:a16="http://schemas.microsoft.com/office/drawing/2014/main" id="{3514E842-005D-CCDB-DABD-170F4A9EA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571" y="725691"/>
            <a:ext cx="3604412" cy="27033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56EC96-049E-0272-8C8E-1103572C3430}"/>
              </a:ext>
            </a:extLst>
          </p:cNvPr>
          <p:cNvSpPr txBox="1"/>
          <p:nvPr/>
        </p:nvSpPr>
        <p:spPr>
          <a:xfrm>
            <a:off x="7611102" y="2434759"/>
            <a:ext cx="42981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These inconsistency behaviors of generalist models are highly similar to mathematical models, revealing that they may conduct </a:t>
            </a:r>
            <a:r>
              <a:rPr lang="en" altLang="zh-CN" sz="2000" b="1" dirty="0">
                <a:latin typeface="Apple Braille" pitchFamily="2" charset="0"/>
                <a:cs typeface="Arial" panose="020B0604020202020204" pitchFamily="34" charset="0"/>
              </a:rPr>
              <a:t>excessive decoration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 on original benchmarks</a:t>
            </a:r>
            <a:r>
              <a:rPr lang="en" altLang="zh-CN" sz="2000" dirty="0">
                <a:latin typeface="Apple Braille" pitchFamily="2" charset="0"/>
              </a:rPr>
              <a:t>.</a:t>
            </a:r>
            <a:endParaRPr lang="zh-CN" altLang="en-US" sz="2000" dirty="0">
              <a:latin typeface="Apple Braille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32D9DF-0DD5-00CF-1F2B-F278144C5C59}"/>
              </a:ext>
            </a:extLst>
          </p:cNvPr>
          <p:cNvSpPr txBox="1"/>
          <p:nvPr/>
        </p:nvSpPr>
        <p:spPr>
          <a:xfrm>
            <a:off x="0" y="0"/>
            <a:ext cx="343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407DD6"/>
                </a:solidFill>
                <a:latin typeface="Apple Braille" pitchFamily="2" charset="0"/>
                <a:ea typeface="+mj-ea"/>
                <a:cs typeface="+mj-cs"/>
              </a:rPr>
              <a:t>Reasoning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358566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797123-2CB4-F70D-E1D1-9732BE64CD83}"/>
              </a:ext>
            </a:extLst>
          </p:cNvPr>
          <p:cNvSpPr txBox="1"/>
          <p:nvPr/>
        </p:nvSpPr>
        <p:spPr>
          <a:xfrm>
            <a:off x="396240" y="289560"/>
            <a:ext cx="694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Why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we work on mathematical reasoning?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8E4C99-AF21-8D47-B0AC-EF251AE72DF4}"/>
              </a:ext>
            </a:extLst>
          </p:cNvPr>
          <p:cNvSpPr txBox="1"/>
          <p:nvPr/>
        </p:nvSpPr>
        <p:spPr>
          <a:xfrm>
            <a:off x="4160517" y="1196623"/>
            <a:ext cx="387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Application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applied in various real-world domains, such as education and AI for math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science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7077F2-18C4-EAF1-9214-D95B6D4B38B6}"/>
              </a:ext>
            </a:extLst>
          </p:cNvPr>
          <p:cNvSpPr txBox="1"/>
          <p:nvPr/>
        </p:nvSpPr>
        <p:spPr>
          <a:xfrm>
            <a:off x="396234" y="1196623"/>
            <a:ext cx="3169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Testbed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It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Arial" panose="020B0604020202020204" pitchFamily="34" charset="0"/>
              </a:rPr>
              <a:t>stands as a crucial testbed for LLMs “intelligence”.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E5665A-2BC4-9D40-14FC-6525E182EF34}"/>
              </a:ext>
            </a:extLst>
          </p:cNvPr>
          <p:cNvSpPr txBox="1"/>
          <p:nvPr/>
        </p:nvSpPr>
        <p:spPr>
          <a:xfrm>
            <a:off x="8625840" y="1196623"/>
            <a:ext cx="3169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Transferability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These techniques can transfer well to other fields.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22FE68-013B-E776-DCDA-EECC5122B001}"/>
              </a:ext>
            </a:extLst>
          </p:cNvPr>
          <p:cNvSpPr txBox="1"/>
          <p:nvPr/>
        </p:nvSpPr>
        <p:spPr>
          <a:xfrm>
            <a:off x="7132320" y="174928"/>
            <a:ext cx="82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Color Emoji" pitchFamily="2" charset="0"/>
                <a:ea typeface="等线" panose="02010600030101010101" pitchFamily="2" charset="-122"/>
                <a:cs typeface="+mn-cs"/>
              </a:rPr>
              <a:t>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04F7F4-2FF1-01F5-BA59-43DD67BF8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4"/>
          <a:stretch/>
        </p:blipFill>
        <p:spPr>
          <a:xfrm>
            <a:off x="213745" y="3228368"/>
            <a:ext cx="3534897" cy="29926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EB6957-1330-1E1C-56B4-CA4F520C9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488" y="3345329"/>
            <a:ext cx="3456272" cy="99992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E9D5F903-BB6B-8F47-BEDF-21288C7C6D08}"/>
              </a:ext>
            </a:extLst>
          </p:cNvPr>
          <p:cNvSpPr/>
          <p:nvPr/>
        </p:nvSpPr>
        <p:spPr>
          <a:xfrm>
            <a:off x="8400889" y="3296859"/>
            <a:ext cx="3394871" cy="2506255"/>
          </a:xfrm>
          <a:prstGeom prst="roundRect">
            <a:avLst>
              <a:gd name="adj" fmla="val 11685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183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0C3BD6-C18C-2C41-7258-0A8693529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807" y="4613555"/>
            <a:ext cx="3255034" cy="940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B08214-E5E2-2F19-8BD1-141831844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17" y="3718277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927C3A-F70B-94AE-FF19-8191CFF3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2849"/>
            <a:ext cx="7772400" cy="64751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727641-FDCF-21A6-8742-815D4FD4D3E5}"/>
              </a:ext>
            </a:extLst>
          </p:cNvPr>
          <p:cNvSpPr txBox="1"/>
          <p:nvPr/>
        </p:nvSpPr>
        <p:spPr>
          <a:xfrm>
            <a:off x="51998" y="0"/>
            <a:ext cx="6843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07DD6"/>
                </a:solidFill>
                <a:latin typeface="Apple Braille" pitchFamily="2" charset="0"/>
                <a:ea typeface="+mj-ea"/>
                <a:cs typeface="+mj-cs"/>
              </a:rPr>
              <a:t>Other Reasoning Task — Date Understanding</a:t>
            </a:r>
          </a:p>
          <a:p>
            <a:endParaRPr lang="en-US" altLang="zh-CN" sz="2400" b="1" dirty="0">
              <a:solidFill>
                <a:srgbClr val="407DD6"/>
              </a:solidFill>
              <a:latin typeface="Apple Braille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9420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C7E0BB-26B8-C57A-F679-78BAAF632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15498"/>
            <a:ext cx="7772400" cy="64027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B803B8-ABEF-D55B-FC24-373B014F6C46}"/>
              </a:ext>
            </a:extLst>
          </p:cNvPr>
          <p:cNvSpPr txBox="1"/>
          <p:nvPr/>
        </p:nvSpPr>
        <p:spPr>
          <a:xfrm>
            <a:off x="51998" y="0"/>
            <a:ext cx="684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07DD6"/>
                </a:solidFill>
                <a:latin typeface="Apple Braille" pitchFamily="2" charset="0"/>
                <a:ea typeface="+mj-ea"/>
                <a:cs typeface="+mj-cs"/>
              </a:rPr>
              <a:t>Other Reasoning Task —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1804817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173F04-C82B-B6D3-A030-99044EE6F5C9}"/>
              </a:ext>
            </a:extLst>
          </p:cNvPr>
          <p:cNvSpPr txBox="1"/>
          <p:nvPr/>
        </p:nvSpPr>
        <p:spPr>
          <a:xfrm>
            <a:off x="799097" y="1306533"/>
            <a:ext cx="10933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Promoting research on the reasoning benchmark paradigm (e.g. </a:t>
            </a:r>
            <a:r>
              <a:rPr lang="en" altLang="zh-CN" sz="2000" dirty="0" err="1">
                <a:latin typeface="Apple Braille" pitchFamily="2" charset="0"/>
                <a:cs typeface="Arial" panose="020B0604020202020204" pitchFamily="34" charset="0"/>
              </a:rPr>
              <a:t>MathCheck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) rather than just solving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on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single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problem</a:t>
            </a:r>
            <a:r>
              <a:rPr lang="en" altLang="zh-CN" sz="2000" dirty="0">
                <a:latin typeface="Apple Braille" pitchFamily="2" charset="0"/>
                <a:cs typeface="Arial" panose="020B0604020202020204" pitchFamily="34" charset="0"/>
              </a:rPr>
              <a:t>.</a:t>
            </a:r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training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method/data lead to better reasoning consistency.</a:t>
            </a: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· </a:t>
            </a:r>
            <a:r>
              <a:rPr lang="en-US" altLang="zh-CN" sz="2000" dirty="0" err="1">
                <a:latin typeface="Apple Braille" pitchFamily="2" charset="0"/>
                <a:cs typeface="Arial" panose="020B0604020202020204" pitchFamily="34" charset="0"/>
              </a:rPr>
              <a:t>MathCheck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 design can be adapted to other reasoning tasks (e.g. Code Generation) to help</a:t>
            </a:r>
            <a:r>
              <a:rPr lang="zh-CN" altLang="en-US" sz="20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pple Braille" pitchFamily="2" charset="0"/>
                <a:cs typeface="Arial" panose="020B0604020202020204" pitchFamily="34" charset="0"/>
              </a:rPr>
              <a:t>better assess their reasoning ability.</a:t>
            </a:r>
          </a:p>
          <a:p>
            <a:endParaRPr lang="en-US" altLang="zh-CN" sz="2000" dirty="0">
              <a:latin typeface="Apple Braille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80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8C7CBA9-569F-1DC8-DD3F-EFCBB87E96AE}"/>
              </a:ext>
            </a:extLst>
          </p:cNvPr>
          <p:cNvSpPr/>
          <p:nvPr/>
        </p:nvSpPr>
        <p:spPr>
          <a:xfrm>
            <a:off x="112640" y="101847"/>
            <a:ext cx="11966713" cy="6622774"/>
          </a:xfrm>
          <a:prstGeom prst="roundRect">
            <a:avLst>
              <a:gd name="adj" fmla="val 1099"/>
            </a:avLst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2120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7D3A1C-B2FD-039E-6414-41B2A0C4F7C9}"/>
              </a:ext>
            </a:extLst>
          </p:cNvPr>
          <p:cNvSpPr txBox="1"/>
          <p:nvPr/>
        </p:nvSpPr>
        <p:spPr>
          <a:xfrm>
            <a:off x="112640" y="538396"/>
            <a:ext cx="1159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Talk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Overview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C23532-0040-DDF7-1C63-9AAB31DD7326}"/>
              </a:ext>
            </a:extLst>
          </p:cNvPr>
          <p:cNvSpPr txBox="1"/>
          <p:nvPr/>
        </p:nvSpPr>
        <p:spPr>
          <a:xfrm>
            <a:off x="414561" y="1482399"/>
            <a:ext cx="112935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Part 1: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Boosting Mathematical Reasoning with Synthetic Data</a:t>
            </a:r>
          </a:p>
          <a:p>
            <a:pPr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·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Part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2: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Evaluating Mathematical Reasoning of Large Language Models</a:t>
            </a:r>
            <a:endParaRPr kumimoji="1" lang="en-US" altLang="zh-CN" sz="2800" dirty="0">
              <a:solidFill>
                <a:schemeClr val="bg1">
                  <a:lumMod val="75000"/>
                </a:schemeClr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latin typeface="Apple Braille" pitchFamily="2" charset="0"/>
                <a:ea typeface="等线" panose="02010600030101010101" pitchFamily="2" charset="-122"/>
              </a:rPr>
              <a:t>Part</a:t>
            </a:r>
            <a:r>
              <a:rPr kumimoji="1" lang="zh-CN" altLang="en-US" sz="28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latin typeface="Apple Braille" pitchFamily="2" charset="0"/>
                <a:ea typeface="等线" panose="02010600030101010101" pitchFamily="2" charset="-122"/>
              </a:rPr>
              <a:t>3:</a:t>
            </a:r>
            <a:r>
              <a:rPr kumimoji="1" lang="zh-CN" altLang="en-US" sz="2800" dirty="0"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latin typeface="Apple Braille" pitchFamily="2" charset="0"/>
                <a:ea typeface="等线" panose="02010600030101010101" pitchFamily="2" charset="-122"/>
              </a:rPr>
              <a:t>Advancing Math Reasoning with Environment Learning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644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D82F9E-59FD-E1FB-B8E0-DD4F62E9A8B4}"/>
              </a:ext>
            </a:extLst>
          </p:cNvPr>
          <p:cNvSpPr txBox="1"/>
          <p:nvPr/>
        </p:nvSpPr>
        <p:spPr>
          <a:xfrm>
            <a:off x="393008" y="432149"/>
            <a:ext cx="117075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As the base model becomes stronger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, r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ule-base RL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(0/1)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can achieve  remarkable mathematical reasoning ability.</a:t>
            </a: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Learning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from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environment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feedback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is important for advancing math reasoning (super-human).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algn="ctr"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Environment Tuning</a:t>
            </a: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8993405E-84D4-B0DA-205E-118FE77F4DE2}"/>
              </a:ext>
            </a:extLst>
          </p:cNvPr>
          <p:cNvSpPr/>
          <p:nvPr/>
        </p:nvSpPr>
        <p:spPr>
          <a:xfrm>
            <a:off x="5978562" y="5322964"/>
            <a:ext cx="234875" cy="40879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21557-61D7-32A8-BDD7-814F69BC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01" y="1649555"/>
            <a:ext cx="4755715" cy="24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3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ADCA4D-A4A8-9E78-5166-90A98633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60" y="139567"/>
            <a:ext cx="10984480" cy="879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A6630D-30D9-F786-4030-1C494AD33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4" y="1639077"/>
            <a:ext cx="11359631" cy="38411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52FF47-8A99-0BD8-1EDF-78EE438DE97C}"/>
              </a:ext>
            </a:extLst>
          </p:cNvPr>
          <p:cNvSpPr txBox="1"/>
          <p:nvPr/>
        </p:nvSpPr>
        <p:spPr>
          <a:xfrm>
            <a:off x="10312707" y="6457890"/>
            <a:ext cx="1879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i="1" dirty="0">
                <a:latin typeface="Apple Braille" pitchFamily="2" charset="0"/>
              </a:rPr>
              <a:t>(</a:t>
            </a:r>
            <a:r>
              <a:rPr lang="en-US" altLang="zh-CN" sz="2000" i="1" dirty="0">
                <a:latin typeface="Apple Braille" pitchFamily="2" charset="0"/>
              </a:rPr>
              <a:t>Under</a:t>
            </a:r>
            <a:r>
              <a:rPr lang="zh-CN" altLang="en-US" sz="2000" i="1" dirty="0">
                <a:latin typeface="Apple Braille" pitchFamily="2" charset="0"/>
              </a:rPr>
              <a:t> </a:t>
            </a:r>
            <a:r>
              <a:rPr lang="en-US" altLang="zh-CN" sz="2000" i="1" dirty="0">
                <a:latin typeface="Apple Braille" pitchFamily="2" charset="0"/>
              </a:rPr>
              <a:t>Review</a:t>
            </a:r>
            <a:r>
              <a:rPr lang="en" altLang="zh-CN" sz="2000" i="1" dirty="0">
                <a:latin typeface="Apple Braille" pitchFamily="2" charset="0"/>
              </a:rPr>
              <a:t>)</a:t>
            </a:r>
            <a:endParaRPr lang="zh-CN" altLang="en-US" sz="2000" i="1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39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9FD32-2C92-66EE-2CC8-3CFB72FD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7" y="341406"/>
            <a:ext cx="11473791" cy="18074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55E9F2-BB18-E7B1-1F37-C0DBF814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13" y="2374520"/>
            <a:ext cx="6547573" cy="4483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D6045F-767C-A776-F05F-71AF256AC87A}"/>
              </a:ext>
            </a:extLst>
          </p:cNvPr>
          <p:cNvSpPr txBox="1"/>
          <p:nvPr/>
        </p:nvSpPr>
        <p:spPr>
          <a:xfrm>
            <a:off x="1117510" y="2617316"/>
            <a:ext cx="158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pple Braille" pitchFamily="2" charset="0"/>
              </a:rPr>
              <a:t>IMO</a:t>
            </a:r>
            <a:r>
              <a:rPr lang="zh-CN" altLang="en-US" dirty="0">
                <a:latin typeface="Apple Braille" pitchFamily="2" charset="0"/>
              </a:rPr>
              <a:t> </a:t>
            </a:r>
            <a:r>
              <a:rPr lang="en-US" altLang="zh-CN" dirty="0">
                <a:latin typeface="Apple Braille" pitchFamily="2" charset="0"/>
              </a:rPr>
              <a:t>Diagram:</a:t>
            </a:r>
            <a:endParaRPr lang="zh-CN" altLang="en-US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330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4D6045F-767C-A776-F05F-71AF256AC87A}"/>
              </a:ext>
            </a:extLst>
          </p:cNvPr>
          <p:cNvSpPr txBox="1"/>
          <p:nvPr/>
        </p:nvSpPr>
        <p:spPr>
          <a:xfrm>
            <a:off x="712562" y="1297968"/>
            <a:ext cx="1587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ple Braille" pitchFamily="2" charset="0"/>
              </a:rPr>
              <a:t>Verifiable:</a:t>
            </a:r>
            <a:endParaRPr lang="zh-CN" altLang="en-US" sz="2400" dirty="0">
              <a:latin typeface="Apple Braille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F43F1C-CCFC-BAF5-6EB3-E96D4588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99" y="1052649"/>
            <a:ext cx="7621852" cy="55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0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4D6045F-767C-A776-F05F-71AF256AC87A}"/>
              </a:ext>
            </a:extLst>
          </p:cNvPr>
          <p:cNvSpPr txBox="1"/>
          <p:nvPr/>
        </p:nvSpPr>
        <p:spPr>
          <a:xfrm>
            <a:off x="804001" y="306094"/>
            <a:ext cx="1026023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ple Braille" pitchFamily="2" charset="0"/>
              </a:rPr>
              <a:t>Future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work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of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 err="1">
                <a:latin typeface="Apple Braille" pitchFamily="2" charset="0"/>
              </a:rPr>
              <a:t>GeoSDF</a:t>
            </a:r>
            <a:r>
              <a:rPr lang="en-US" altLang="zh-CN" sz="2400" dirty="0">
                <a:latin typeface="Apple Braille" pitchFamily="2" charset="0"/>
              </a:rPr>
              <a:t>:</a:t>
            </a:r>
          </a:p>
          <a:p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Auto-formalization</a:t>
            </a:r>
          </a:p>
          <a:p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endParaRPr lang="en-US" altLang="zh-CN" sz="2400" dirty="0">
              <a:latin typeface="Apple Braille" pitchFamily="2" charset="0"/>
            </a:endParaRPr>
          </a:p>
          <a:p>
            <a:endParaRPr lang="en-US" altLang="zh-CN" sz="2400" dirty="0">
              <a:latin typeface="Apple Braille" pitchFamily="2" charset="0"/>
            </a:endParaRPr>
          </a:p>
          <a:p>
            <a:endParaRPr lang="en-US" altLang="zh-CN" sz="2400" dirty="0">
              <a:latin typeface="Apple Braille" pitchFamily="2" charset="0"/>
            </a:endParaRPr>
          </a:p>
          <a:p>
            <a:endParaRPr lang="en-US" altLang="zh-CN" sz="2400" dirty="0">
              <a:latin typeface="Apple Braille" pitchFamily="2" charset="0"/>
            </a:endParaRPr>
          </a:p>
          <a:p>
            <a:endParaRPr lang="en-US" altLang="zh-CN" sz="2400" dirty="0">
              <a:latin typeface="Apple Braille" pitchFamily="2" charset="0"/>
            </a:endParaRPr>
          </a:p>
          <a:p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Self-play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framework</a:t>
            </a:r>
          </a:p>
          <a:p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 </a:t>
            </a:r>
            <a:endParaRPr lang="zh-CN" altLang="en-US" sz="2400" dirty="0">
              <a:latin typeface="Apple Braille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B71E49-4854-AE86-953D-6BE346FC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1" y="1116226"/>
            <a:ext cx="2798475" cy="2762976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B89E5CDB-22EF-D447-0953-5991181D7931}"/>
              </a:ext>
            </a:extLst>
          </p:cNvPr>
          <p:cNvSpPr/>
          <p:nvPr/>
        </p:nvSpPr>
        <p:spPr>
          <a:xfrm>
            <a:off x="4358974" y="2289635"/>
            <a:ext cx="312833" cy="416158"/>
          </a:xfrm>
          <a:prstGeom prst="rightArrow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CBBA6-17AB-BF59-42D4-7BE1790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13" y="1116226"/>
            <a:ext cx="2576585" cy="2762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E37D35-0109-B04E-EFE6-D50953D3C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606" y="1153903"/>
            <a:ext cx="2995748" cy="2725299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C7C102E1-DF17-D94F-7B34-E0C0A61E88A9}"/>
              </a:ext>
            </a:extLst>
          </p:cNvPr>
          <p:cNvSpPr/>
          <p:nvPr/>
        </p:nvSpPr>
        <p:spPr>
          <a:xfrm>
            <a:off x="2476626" y="5965477"/>
            <a:ext cx="1931076" cy="7173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pple Braille" pitchFamily="2" charset="0"/>
              </a:rPr>
              <a:t>Policy</a:t>
            </a:r>
            <a:r>
              <a:rPr kumimoji="1" lang="zh-CN" altLang="en-US" dirty="0">
                <a:solidFill>
                  <a:schemeClr val="tx1"/>
                </a:solidFill>
                <a:latin typeface="Apple Braille" pitchFamily="2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pple Braille" pitchFamily="2" charset="0"/>
              </a:rPr>
              <a:t>Model</a:t>
            </a:r>
            <a:endParaRPr kumimoji="1" lang="zh-CN" altLang="en-US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2E4B3A-E4BF-A523-AB0E-E87F87EF2981}"/>
              </a:ext>
            </a:extLst>
          </p:cNvPr>
          <p:cNvSpPr/>
          <p:nvPr/>
        </p:nvSpPr>
        <p:spPr>
          <a:xfrm>
            <a:off x="6201019" y="4920851"/>
            <a:ext cx="1924972" cy="6841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pple Braille" pitchFamily="2" charset="0"/>
              </a:rPr>
              <a:t>Unlabeled</a:t>
            </a:r>
            <a:r>
              <a:rPr kumimoji="1" lang="zh-CN" altLang="en-US" dirty="0">
                <a:solidFill>
                  <a:schemeClr val="tx1"/>
                </a:solidFill>
                <a:latin typeface="Apple Braille" pitchFamily="2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pple Braille" pitchFamily="2" charset="0"/>
              </a:rPr>
              <a:t>Problems</a:t>
            </a:r>
            <a:endParaRPr kumimoji="1" lang="zh-CN" altLang="en-US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C00F56D-BBC8-2636-913D-5568CC5CF5F7}"/>
              </a:ext>
            </a:extLst>
          </p:cNvPr>
          <p:cNvSpPr/>
          <p:nvPr/>
        </p:nvSpPr>
        <p:spPr>
          <a:xfrm>
            <a:off x="6072682" y="6036851"/>
            <a:ext cx="1931076" cy="7173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  <a:latin typeface="Apple Braille" pitchFamily="2" charset="0"/>
              </a:rPr>
              <a:t>GeoSDF</a:t>
            </a:r>
            <a:endParaRPr kumimoji="1" lang="zh-CN" altLang="en-US" dirty="0">
              <a:solidFill>
                <a:schemeClr val="tx1"/>
              </a:solidFill>
              <a:latin typeface="Apple Braille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4C9C8A1-FECE-A251-CF95-539019AA0FF8}"/>
              </a:ext>
            </a:extLst>
          </p:cNvPr>
          <p:cNvCxnSpPr>
            <a:cxnSpLocks/>
          </p:cNvCxnSpPr>
          <p:nvPr/>
        </p:nvCxnSpPr>
        <p:spPr>
          <a:xfrm flipH="1">
            <a:off x="4782659" y="6418679"/>
            <a:ext cx="8037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1E8A6FF-BDF5-93BB-8A54-7173C6E7315E}"/>
              </a:ext>
            </a:extLst>
          </p:cNvPr>
          <p:cNvCxnSpPr>
            <a:cxnSpLocks/>
          </p:cNvCxnSpPr>
          <p:nvPr/>
        </p:nvCxnSpPr>
        <p:spPr>
          <a:xfrm>
            <a:off x="8212110" y="5345069"/>
            <a:ext cx="834934" cy="434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4B1DD05-2D05-7AF8-D68B-A8A9E70BE45B}"/>
              </a:ext>
            </a:extLst>
          </p:cNvPr>
          <p:cNvCxnSpPr>
            <a:cxnSpLocks/>
          </p:cNvCxnSpPr>
          <p:nvPr/>
        </p:nvCxnSpPr>
        <p:spPr>
          <a:xfrm flipH="1">
            <a:off x="8250293" y="6135449"/>
            <a:ext cx="710631" cy="2749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D7B48FF-A7DD-4367-B4F1-F1A93E6E9E18}"/>
              </a:ext>
            </a:extLst>
          </p:cNvPr>
          <p:cNvCxnSpPr>
            <a:cxnSpLocks/>
          </p:cNvCxnSpPr>
          <p:nvPr/>
        </p:nvCxnSpPr>
        <p:spPr>
          <a:xfrm flipV="1">
            <a:off x="3458342" y="5562360"/>
            <a:ext cx="0" cy="2812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5E51FF8-FCE5-C8AF-581D-3499135DB7E8}"/>
              </a:ext>
            </a:extLst>
          </p:cNvPr>
          <p:cNvSpPr/>
          <p:nvPr/>
        </p:nvSpPr>
        <p:spPr>
          <a:xfrm>
            <a:off x="2597315" y="4920851"/>
            <a:ext cx="1447411" cy="5066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pple Braille" pitchFamily="2" charset="0"/>
              </a:rPr>
              <a:t>Evaluator</a:t>
            </a:r>
            <a:endParaRPr kumimoji="1" lang="zh-CN" altLang="en-US" dirty="0">
              <a:solidFill>
                <a:schemeClr val="tx1"/>
              </a:solidFill>
              <a:latin typeface="Apple Braille" pitchFamily="2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2C42471-153F-49C4-5C44-B1DBE4496098}"/>
              </a:ext>
            </a:extLst>
          </p:cNvPr>
          <p:cNvCxnSpPr>
            <a:cxnSpLocks/>
          </p:cNvCxnSpPr>
          <p:nvPr/>
        </p:nvCxnSpPr>
        <p:spPr>
          <a:xfrm>
            <a:off x="4081849" y="5178739"/>
            <a:ext cx="2771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2A3B4F3-BC9C-2900-D460-1D023C8E3BE9}"/>
              </a:ext>
            </a:extLst>
          </p:cNvPr>
          <p:cNvSpPr/>
          <p:nvPr/>
        </p:nvSpPr>
        <p:spPr>
          <a:xfrm>
            <a:off x="4445980" y="4868860"/>
            <a:ext cx="1270282" cy="684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pple Braille" pitchFamily="2" charset="0"/>
              </a:rPr>
              <a:t>Problem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pple Braille" pitchFamily="2" charset="0"/>
              </a:rPr>
              <a:t>Generator</a:t>
            </a:r>
            <a:endParaRPr kumimoji="1" lang="zh-CN" altLang="en-US" sz="1600" dirty="0">
              <a:solidFill>
                <a:schemeClr val="tx1"/>
              </a:solidFill>
              <a:latin typeface="Apple Braille" pitchFamily="2" charset="0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D0BDC04-B748-C2A7-0EAE-DF1E689042D2}"/>
              </a:ext>
            </a:extLst>
          </p:cNvPr>
          <p:cNvCxnSpPr>
            <a:cxnSpLocks/>
          </p:cNvCxnSpPr>
          <p:nvPr/>
        </p:nvCxnSpPr>
        <p:spPr>
          <a:xfrm>
            <a:off x="5795557" y="5172001"/>
            <a:ext cx="2771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F060C21-FF98-2B04-B5E3-D58D3C1FC8B3}"/>
              </a:ext>
            </a:extLst>
          </p:cNvPr>
          <p:cNvSpPr txBox="1"/>
          <p:nvPr/>
        </p:nvSpPr>
        <p:spPr>
          <a:xfrm>
            <a:off x="4671807" y="6036851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pple Braille" pitchFamily="2" charset="0"/>
              </a:rPr>
              <a:t>Learning</a:t>
            </a:r>
            <a:endParaRPr kumimoji="1" lang="zh-CN" altLang="en-US" dirty="0">
              <a:latin typeface="Apple Braille" pitchFamily="2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D397EC5-62B7-0A42-6428-C8C9FC1F3777}"/>
              </a:ext>
            </a:extLst>
          </p:cNvPr>
          <p:cNvSpPr/>
          <p:nvPr/>
        </p:nvSpPr>
        <p:spPr>
          <a:xfrm>
            <a:off x="9133163" y="5553009"/>
            <a:ext cx="1931076" cy="7173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pple Braille" pitchFamily="2" charset="0"/>
              </a:rPr>
              <a:t>Auto- Formalization</a:t>
            </a:r>
            <a:endParaRPr kumimoji="1" lang="zh-CN" altLang="en-US" dirty="0">
              <a:solidFill>
                <a:schemeClr val="tx1"/>
              </a:solidFill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61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1AD915-382B-1BCD-D37A-ED8F1676C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" r="4706"/>
          <a:stretch/>
        </p:blipFill>
        <p:spPr>
          <a:xfrm>
            <a:off x="0" y="1994241"/>
            <a:ext cx="6145390" cy="28695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25B70B-48E0-1F08-D5FC-02A50292DA33}"/>
              </a:ext>
            </a:extLst>
          </p:cNvPr>
          <p:cNvSpPr txBox="1"/>
          <p:nvPr/>
        </p:nvSpPr>
        <p:spPr>
          <a:xfrm>
            <a:off x="887503" y="504358"/>
            <a:ext cx="99728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pple Braille" pitchFamily="2" charset="0"/>
              </a:rPr>
              <a:t>If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there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is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no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verifiable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environment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for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your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task, you can find an indirect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verifiable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environment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and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the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RL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can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generalize</a:t>
            </a:r>
            <a:r>
              <a:rPr lang="zh-CN" altLang="en-US" sz="2400" dirty="0">
                <a:latin typeface="Apple Braille" pitchFamily="2" charset="0"/>
              </a:rPr>
              <a:t> </a:t>
            </a:r>
            <a:r>
              <a:rPr lang="en-US" altLang="zh-CN" sz="2400" dirty="0">
                <a:latin typeface="Apple Braille" pitchFamily="2" charset="0"/>
              </a:rPr>
              <a:t>well.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8920D0-2FD3-7751-9C26-DB6FA326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33" y="2290415"/>
            <a:ext cx="5536475" cy="22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1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8C7CBA9-569F-1DC8-DD3F-EFCBB87E96AE}"/>
              </a:ext>
            </a:extLst>
          </p:cNvPr>
          <p:cNvSpPr/>
          <p:nvPr/>
        </p:nvSpPr>
        <p:spPr>
          <a:xfrm>
            <a:off x="112640" y="101847"/>
            <a:ext cx="11966713" cy="6622774"/>
          </a:xfrm>
          <a:prstGeom prst="roundRect">
            <a:avLst>
              <a:gd name="adj" fmla="val 1099"/>
            </a:avLst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2120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7D3A1C-B2FD-039E-6414-41B2A0C4F7C9}"/>
              </a:ext>
            </a:extLst>
          </p:cNvPr>
          <p:cNvSpPr txBox="1"/>
          <p:nvPr/>
        </p:nvSpPr>
        <p:spPr>
          <a:xfrm>
            <a:off x="112640" y="538396"/>
            <a:ext cx="1159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Talk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Overview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7E2D34-32F4-F72C-EF3D-BC259FC1FD76}"/>
              </a:ext>
            </a:extLst>
          </p:cNvPr>
          <p:cNvSpPr txBox="1"/>
          <p:nvPr/>
        </p:nvSpPr>
        <p:spPr>
          <a:xfrm>
            <a:off x="414561" y="1482399"/>
            <a:ext cx="112935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Part 1: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Boosting Mathematical Reasoning with Synthetic Data</a:t>
            </a:r>
          </a:p>
          <a:p>
            <a:pPr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Part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2: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Evaluating Mathematical Reasoning of Large Language Models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Part</a:t>
            </a:r>
            <a:r>
              <a:rPr kumimoji="1" lang="zh-CN" altLang="en-US" sz="28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3:</a:t>
            </a:r>
            <a:r>
              <a:rPr kumimoji="1" lang="zh-CN" altLang="en-US" sz="28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Advancing Math Reasoning with Environment Learning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783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437BF77C-07F8-6C90-0DE3-9EE0A84B9C64}"/>
              </a:ext>
            </a:extLst>
          </p:cNvPr>
          <p:cNvSpPr/>
          <p:nvPr/>
        </p:nvSpPr>
        <p:spPr>
          <a:xfrm>
            <a:off x="8125098" y="2127250"/>
            <a:ext cx="2722645" cy="15238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Apple Braille" pitchFamily="2" charset="0"/>
              </a:rPr>
              <a:t>Environment</a:t>
            </a:r>
            <a:endParaRPr kumimoji="1" lang="zh-CN" altLang="en-US" sz="2800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F727383-4547-82C4-8D90-E55401B15BB2}"/>
              </a:ext>
            </a:extLst>
          </p:cNvPr>
          <p:cNvSpPr/>
          <p:nvPr/>
        </p:nvSpPr>
        <p:spPr>
          <a:xfrm>
            <a:off x="1635442" y="2024436"/>
            <a:ext cx="2845118" cy="16266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Apple Braille" pitchFamily="2" charset="0"/>
              </a:rPr>
              <a:t>Policy</a:t>
            </a:r>
            <a:r>
              <a:rPr kumimoji="1" lang="zh-CN" altLang="en-US" sz="2400" dirty="0">
                <a:solidFill>
                  <a:schemeClr val="tx1"/>
                </a:solidFill>
                <a:latin typeface="Apple Braille" pitchFamily="2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Apple Braille" pitchFamily="2" charset="0"/>
              </a:rPr>
              <a:t>Model</a:t>
            </a:r>
            <a:endParaRPr kumimoji="1" lang="zh-CN" altLang="en-US" sz="2400" dirty="0">
              <a:solidFill>
                <a:schemeClr val="tx1"/>
              </a:solidFill>
              <a:latin typeface="Apple Braille" pitchFamily="2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A08B5ED-0BBD-93C2-3D40-C63D596A9EF8}"/>
              </a:ext>
            </a:extLst>
          </p:cNvPr>
          <p:cNvCxnSpPr>
            <a:cxnSpLocks/>
          </p:cNvCxnSpPr>
          <p:nvPr/>
        </p:nvCxnSpPr>
        <p:spPr>
          <a:xfrm>
            <a:off x="4924698" y="2675446"/>
            <a:ext cx="27562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18A6B30-4E97-7D24-16FF-8687DE4B4124}"/>
              </a:ext>
            </a:extLst>
          </p:cNvPr>
          <p:cNvCxnSpPr>
            <a:cxnSpLocks/>
          </p:cNvCxnSpPr>
          <p:nvPr/>
        </p:nvCxnSpPr>
        <p:spPr>
          <a:xfrm flipH="1">
            <a:off x="4924698" y="3134824"/>
            <a:ext cx="2656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CAA2C6-4AFE-610B-79AE-7653B2E8D5D4}"/>
              </a:ext>
            </a:extLst>
          </p:cNvPr>
          <p:cNvSpPr txBox="1"/>
          <p:nvPr/>
        </p:nvSpPr>
        <p:spPr>
          <a:xfrm>
            <a:off x="4981698" y="2127250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pple Braille" pitchFamily="2" charset="0"/>
              </a:rPr>
              <a:t>Direct, </a:t>
            </a:r>
            <a:r>
              <a:rPr kumimoji="1" lang="en-US" altLang="zh-CN" dirty="0" err="1">
                <a:latin typeface="Apple Braille" pitchFamily="2" charset="0"/>
              </a:rPr>
              <a:t>Longcot</a:t>
            </a:r>
            <a:r>
              <a:rPr kumimoji="1" lang="en-US" altLang="zh-CN" dirty="0">
                <a:latin typeface="Apple Braille" pitchFamily="2" charset="0"/>
              </a:rPr>
              <a:t>, Agent…</a:t>
            </a:r>
            <a:endParaRPr kumimoji="1" lang="zh-CN" altLang="en-US" dirty="0">
              <a:latin typeface="Apple Braille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F9FA1E-88C5-B95A-6011-4A3CCF91FA29}"/>
              </a:ext>
            </a:extLst>
          </p:cNvPr>
          <p:cNvSpPr txBox="1"/>
          <p:nvPr/>
        </p:nvSpPr>
        <p:spPr>
          <a:xfrm>
            <a:off x="5181787" y="328173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pple Braille" pitchFamily="2" charset="0"/>
              </a:rPr>
              <a:t>Learning</a:t>
            </a:r>
            <a:r>
              <a:rPr kumimoji="1" lang="zh-CN" altLang="en-US" dirty="0">
                <a:latin typeface="Apple Braille" pitchFamily="2" charset="0"/>
              </a:rPr>
              <a:t> </a:t>
            </a:r>
            <a:r>
              <a:rPr kumimoji="1" lang="en-US" altLang="zh-CN" dirty="0">
                <a:latin typeface="Apple Braille" pitchFamily="2" charset="0"/>
              </a:rPr>
              <a:t>Algorithm</a:t>
            </a:r>
            <a:endParaRPr kumimoji="1" lang="zh-CN" altLang="en-US" dirty="0">
              <a:latin typeface="Apple Braille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C6DF91-8484-6485-5F1C-302340AA8380}"/>
              </a:ext>
            </a:extLst>
          </p:cNvPr>
          <p:cNvSpPr txBox="1"/>
          <p:nvPr/>
        </p:nvSpPr>
        <p:spPr>
          <a:xfrm>
            <a:off x="1232405" y="3938843"/>
            <a:ext cx="365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Apple Braille" pitchFamily="2" charset="0"/>
              </a:rPr>
              <a:t>(Pre)training for a stronger model</a:t>
            </a:r>
            <a:endParaRPr kumimoji="1" lang="zh-CN" altLang="en-US" dirty="0">
              <a:latin typeface="Apple Braille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099C49-854A-48F3-3382-E393C74A15D2}"/>
              </a:ext>
            </a:extLst>
          </p:cNvPr>
          <p:cNvSpPr txBox="1"/>
          <p:nvPr/>
        </p:nvSpPr>
        <p:spPr>
          <a:xfrm>
            <a:off x="8089330" y="3938843"/>
            <a:ext cx="283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Apple Braille" pitchFamily="2" charset="0"/>
              </a:rPr>
              <a:t>Environment Construction</a:t>
            </a:r>
            <a:endParaRPr kumimoji="1" lang="zh-CN" altLang="en-US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42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8C7CBA9-569F-1DC8-DD3F-EFCBB87E96AE}"/>
              </a:ext>
            </a:extLst>
          </p:cNvPr>
          <p:cNvSpPr/>
          <p:nvPr/>
        </p:nvSpPr>
        <p:spPr>
          <a:xfrm>
            <a:off x="99391" y="1524000"/>
            <a:ext cx="11993217" cy="3485322"/>
          </a:xfrm>
          <a:prstGeom prst="roundRect">
            <a:avLst>
              <a:gd name="adj" fmla="val 5516"/>
            </a:avLst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E8EDA9-EC0B-2CFA-DF0B-541F42AC9FD5}"/>
              </a:ext>
            </a:extLst>
          </p:cNvPr>
          <p:cNvSpPr txBox="1"/>
          <p:nvPr/>
        </p:nvSpPr>
        <p:spPr>
          <a:xfrm>
            <a:off x="280701" y="2851162"/>
            <a:ext cx="116305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latin typeface="Apple Braille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Thank</a:t>
            </a:r>
            <a:r>
              <a:rPr lang="zh-CN" altLang="en-US" sz="4800" b="1" dirty="0">
                <a:latin typeface="Apple Braille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US" altLang="zh-CN" sz="4800" b="1" dirty="0">
                <a:latin typeface="Apple Braille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You!!</a:t>
            </a:r>
            <a:endParaRPr lang="en" altLang="zh-CN" sz="4800" dirty="0">
              <a:latin typeface="Lucida Sans" panose="020B0602030504020204" pitchFamily="34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352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48C7CBA9-569F-1DC8-DD3F-EFCBB87E96AE}"/>
              </a:ext>
            </a:extLst>
          </p:cNvPr>
          <p:cNvSpPr/>
          <p:nvPr/>
        </p:nvSpPr>
        <p:spPr>
          <a:xfrm>
            <a:off x="112640" y="101847"/>
            <a:ext cx="11966713" cy="6622774"/>
          </a:xfrm>
          <a:prstGeom prst="roundRect">
            <a:avLst>
              <a:gd name="adj" fmla="val 1099"/>
            </a:avLst>
          </a:prstGeom>
          <a:solidFill>
            <a:schemeClr val="bg1"/>
          </a:solidFill>
          <a:ln cap="rnd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2120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7D3A1C-B2FD-039E-6414-41B2A0C4F7C9}"/>
              </a:ext>
            </a:extLst>
          </p:cNvPr>
          <p:cNvSpPr txBox="1"/>
          <p:nvPr/>
        </p:nvSpPr>
        <p:spPr>
          <a:xfrm>
            <a:off x="112640" y="538396"/>
            <a:ext cx="1159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Talk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Overview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C23532-0040-DDF7-1C63-9AAB31DD7326}"/>
              </a:ext>
            </a:extLst>
          </p:cNvPr>
          <p:cNvSpPr txBox="1"/>
          <p:nvPr/>
        </p:nvSpPr>
        <p:spPr>
          <a:xfrm>
            <a:off x="414561" y="1482399"/>
            <a:ext cx="112935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Part 1: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Boosting Mathematical Reasoning with Synthetic Data</a:t>
            </a:r>
          </a:p>
          <a:p>
            <a:pPr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Part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2: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Evaluating Mathematical Reasoning of Large Language Models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Part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3:</a:t>
            </a:r>
            <a:r>
              <a: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  <a:ea typeface="等线" panose="02010600030101010101" pitchFamily="2" charset="-122"/>
              </a:rPr>
              <a:t>Advancing Math Reasoning with Environment Learning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95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6525DD-633B-CABA-114F-DF296545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3072"/>
            <a:ext cx="5279946" cy="23027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01AE4F-6D81-6BC3-961E-286E688EA9DC}"/>
              </a:ext>
            </a:extLst>
          </p:cNvPr>
          <p:cNvSpPr txBox="1"/>
          <p:nvPr/>
        </p:nvSpPr>
        <p:spPr>
          <a:xfrm>
            <a:off x="91010" y="747639"/>
            <a:ext cx="5476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Problem: </a:t>
            </a:r>
            <a:r>
              <a:rPr kumimoji="1" lang="zh-CN" altLang="en-US" sz="20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Dan have 2 pens, Jessica have 4 pens. How many pens do they have in total ? </a:t>
            </a:r>
          </a:p>
          <a:p>
            <a:r>
              <a:rPr kumimoji="1" lang="zh-CN" altLang="en-US" sz="20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Equation: </a:t>
            </a:r>
            <a:r>
              <a:rPr kumimoji="1" lang="zh-CN" altLang="en-US" sz="20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4+2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F40C26-F836-AAFE-E6C3-6C0AF603ABC8}"/>
              </a:ext>
            </a:extLst>
          </p:cNvPr>
          <p:cNvSpPr txBox="1"/>
          <p:nvPr/>
        </p:nvSpPr>
        <p:spPr>
          <a:xfrm>
            <a:off x="0" y="53370"/>
            <a:ext cx="4291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Traditional</a:t>
            </a:r>
            <a:r>
              <a:rPr kumimoji="1" lang="zh-CN" altLang="en-US" sz="28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Math</a:t>
            </a:r>
            <a:r>
              <a:rPr kumimoji="1" lang="zh-CN" altLang="en-US" sz="28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800" b="1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Solver </a:t>
            </a:r>
            <a:endParaRPr kumimoji="1" lang="zh-CN" altLang="en-US" sz="2800" b="1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DDDB9-66E1-E2CF-DA6A-75596917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865" y="747639"/>
            <a:ext cx="5751786" cy="19374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1D0364-C54A-21C4-C823-C3F6B3CB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55" y="3775613"/>
            <a:ext cx="5751786" cy="23617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8DE2E3-EB75-7077-565A-F9771543B38A}"/>
              </a:ext>
            </a:extLst>
          </p:cNvPr>
          <p:cNvSpPr txBox="1"/>
          <p:nvPr/>
        </p:nvSpPr>
        <p:spPr>
          <a:xfrm>
            <a:off x="91010" y="2569941"/>
            <a:ext cx="107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</a:rPr>
              <a:t>Seq2Seq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5277F5-6EDF-AD29-F0C8-40610F3AC89F}"/>
              </a:ext>
            </a:extLst>
          </p:cNvPr>
          <p:cNvSpPr txBox="1"/>
          <p:nvPr/>
        </p:nvSpPr>
        <p:spPr>
          <a:xfrm>
            <a:off x="5773524" y="31796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</a:rPr>
              <a:t>Seq2Tree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A1247-27DF-1237-E963-5C030D920C6B}"/>
              </a:ext>
            </a:extLst>
          </p:cNvPr>
          <p:cNvSpPr txBox="1"/>
          <p:nvPr/>
        </p:nvSpPr>
        <p:spPr>
          <a:xfrm>
            <a:off x="5913741" y="3571987"/>
            <a:ext cx="145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solidFill>
                  <a:schemeClr val="accent1"/>
                </a:solidFill>
                <a:latin typeface="Apple Braille" pitchFamily="2" charset="0"/>
                <a:ea typeface="等线" panose="02010600030101010101" pitchFamily="2" charset="-122"/>
              </a:rPr>
              <a:t>Graph2Tree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6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5C355F0-D189-3954-23CD-70483CD40491}"/>
              </a:ext>
            </a:extLst>
          </p:cNvPr>
          <p:cNvSpPr txBox="1"/>
          <p:nvPr/>
        </p:nvSpPr>
        <p:spPr>
          <a:xfrm>
            <a:off x="242222" y="320457"/>
            <a:ext cx="11707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The high-quality math reasoning is scarce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and is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the</a:t>
            </a:r>
            <a:r>
              <a:rPr kumimoji="1" lang="zh-CN" altLang="en-US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key for reasoning task.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Braille" pitchFamily="2" charset="0"/>
              <a:ea typeface="等线" panose="02010600030101010101" pitchFamily="2" charset="-122"/>
              <a:cs typeface="+mn-cs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· </a:t>
            </a:r>
            <a:r>
              <a:rPr kumimoji="1" lang="en-US" altLang="zh-CN" sz="2400" dirty="0">
                <a:solidFill>
                  <a:prstClr val="black"/>
                </a:solidFill>
                <a:latin typeface="Apple Braille" pitchFamily="2" charset="0"/>
                <a:ea typeface="等线" panose="02010600030101010101" pitchFamily="2" charset="-122"/>
              </a:rPr>
              <a:t>Math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reasoning problem data is hard to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annotate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Braille" pitchFamily="2" charset="0"/>
                <a:ea typeface="等线" panose="02010600030101010101" pitchFamily="2" charset="-122"/>
                <a:cs typeface="+mn-cs"/>
              </a:rPr>
              <a:t>by humans.</a:t>
            </a: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  <a:p>
            <a:pPr>
              <a:defRPr/>
            </a:pPr>
            <a:endParaRPr kumimoji="1" lang="en-US" altLang="zh-CN" sz="2400" dirty="0">
              <a:solidFill>
                <a:prstClr val="black"/>
              </a:solidFill>
              <a:latin typeface="Apple Braille" pitchFamily="2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158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cap="rnd">
          <a:solidFill>
            <a:schemeClr val="bg1"/>
          </a:solidFill>
          <a:round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1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等线" panose="020F0502020204030204"/>
            <a:ea typeface="等线" panose="02010600030101010101" pitchFamily="2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5670</TotalTime>
  <Words>2511</Words>
  <Application>Microsoft Macintosh PowerPoint</Application>
  <PresentationFormat>宽屏</PresentationFormat>
  <Paragraphs>343</Paragraphs>
  <Slides>61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等线</vt:lpstr>
      <vt:lpstr>等线 Light</vt:lpstr>
      <vt:lpstr>Apple Braille</vt:lpstr>
      <vt:lpstr>Apple Braille Pinpoint 6 Dot</vt:lpstr>
      <vt:lpstr>Apple Braille Pinpoint 8 Dot</vt:lpstr>
      <vt:lpstr>Apple Color Emoji</vt:lpstr>
      <vt:lpstr>Arial</vt:lpstr>
      <vt:lpstr>Cambria Math</vt:lpstr>
      <vt:lpstr>Chalkboard SE</vt:lpstr>
      <vt:lpstr>Chalkboard SE Light</vt:lpstr>
      <vt:lpstr>Lucida Sans</vt:lpstr>
      <vt:lpstr>Menlo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Zhou, Zihao</dc:creator>
  <cp:lastModifiedBy>Zhou, Zihao</cp:lastModifiedBy>
  <cp:revision>85</cp:revision>
  <dcterms:created xsi:type="dcterms:W3CDTF">2025-04-10T14:25:50Z</dcterms:created>
  <dcterms:modified xsi:type="dcterms:W3CDTF">2025-06-12T00:30:15Z</dcterms:modified>
</cp:coreProperties>
</file>